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8" r:id="rId1"/>
  </p:sldMasterIdLst>
  <p:notesMasterIdLst>
    <p:notesMasterId r:id="rId18"/>
  </p:notesMasterIdLst>
  <p:sldIdLst>
    <p:sldId id="269" r:id="rId2"/>
    <p:sldId id="271" r:id="rId3"/>
    <p:sldId id="256" r:id="rId4"/>
    <p:sldId id="257" r:id="rId5"/>
    <p:sldId id="258" r:id="rId6"/>
    <p:sldId id="260" r:id="rId7"/>
    <p:sldId id="259" r:id="rId8"/>
    <p:sldId id="266" r:id="rId9"/>
    <p:sldId id="261" r:id="rId10"/>
    <p:sldId id="265" r:id="rId11"/>
    <p:sldId id="267" r:id="rId12"/>
    <p:sldId id="272" r:id="rId13"/>
    <p:sldId id="262" r:id="rId14"/>
    <p:sldId id="263" r:id="rId15"/>
    <p:sldId id="264" r:id="rId16"/>
    <p:sldId id="273" r:id="rId17"/>
  </p:sldIdLst>
  <p:sldSz cx="14630400" cy="8229600"/>
  <p:notesSz cx="8229600" cy="146304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7" d="100"/>
          <a:sy n="67" d="100"/>
        </p:scale>
        <p:origin x="754"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10.pn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55797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316736" y="910742"/>
            <a:ext cx="12070080" cy="4279392"/>
          </a:xfrm>
        </p:spPr>
        <p:txBody>
          <a:bodyPr anchor="b">
            <a:normAutofit/>
          </a:bodyPr>
          <a:lstStyle>
            <a:lvl1pPr algn="l">
              <a:lnSpc>
                <a:spcPct val="85000"/>
              </a:lnSpc>
              <a:defRPr sz="9600" spc="-6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320061" y="5346744"/>
            <a:ext cx="12070080" cy="1371600"/>
          </a:xfrm>
        </p:spPr>
        <p:txBody>
          <a:bodyPr lIns="91440" rIns="91440">
            <a:normAutofit/>
          </a:bodyPr>
          <a:lstStyle>
            <a:lvl1pPr marL="0" indent="0" algn="l">
              <a:buNone/>
              <a:defRPr sz="2880" cap="all" spc="240" baseline="0">
                <a:solidFill>
                  <a:schemeClr val="tx2"/>
                </a:solidFill>
                <a:latin typeface="+mj-lt"/>
              </a:defRPr>
            </a:lvl1pPr>
            <a:lvl2pPr marL="548640" indent="0" algn="ctr">
              <a:buNone/>
              <a:defRPr sz="2880"/>
            </a:lvl2pPr>
            <a:lvl3pPr marL="1097280" indent="0" algn="ctr">
              <a:buNone/>
              <a:defRPr sz="2880"/>
            </a:lvl3pPr>
            <a:lvl4pPr marL="1645920" indent="0" algn="ctr">
              <a:buNone/>
              <a:defRPr sz="2400"/>
            </a:lvl4pPr>
            <a:lvl5pPr marL="2194560" indent="0" algn="ctr">
              <a:buNone/>
              <a:defRPr sz="2400"/>
            </a:lvl5pPr>
            <a:lvl6pPr marL="2743200" indent="0" algn="ctr">
              <a:buNone/>
              <a:defRPr sz="2400"/>
            </a:lvl6pPr>
            <a:lvl7pPr marL="3291840" indent="0" algn="ctr">
              <a:buNone/>
              <a:defRPr sz="2400"/>
            </a:lvl7pPr>
            <a:lvl8pPr marL="3840480" indent="0" algn="ctr">
              <a:buNone/>
              <a:defRPr sz="2400"/>
            </a:lvl8pPr>
            <a:lvl9pPr marL="4389120" indent="0" algn="ctr">
              <a:buNone/>
              <a:defRPr sz="24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449190" y="5212080"/>
            <a:ext cx="1185062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1550385"/>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56962176"/>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469880" y="497734"/>
            <a:ext cx="3154680" cy="690890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05840" y="497734"/>
            <a:ext cx="9281160" cy="6908906"/>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377858505"/>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DEFAULT">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0122379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a:t>
            </a:fld>
            <a:endParaRPr lang="en-US" dirty="0"/>
          </a:p>
        </p:txBody>
      </p:sp>
    </p:spTree>
    <p:extLst>
      <p:ext uri="{BB962C8B-B14F-4D97-AF65-F5344CB8AC3E}">
        <p14:creationId xmlns:p14="http://schemas.microsoft.com/office/powerpoint/2010/main" val="255476967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316736" y="910742"/>
            <a:ext cx="12070080" cy="4279392"/>
          </a:xfrm>
        </p:spPr>
        <p:txBody>
          <a:bodyPr anchor="b" anchorCtr="0">
            <a:normAutofit/>
          </a:bodyPr>
          <a:lstStyle>
            <a:lvl1pPr>
              <a:lnSpc>
                <a:spcPct val="85000"/>
              </a:lnSpc>
              <a:defRPr sz="96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16736" y="5343754"/>
            <a:ext cx="12070080" cy="1371600"/>
          </a:xfrm>
        </p:spPr>
        <p:txBody>
          <a:bodyPr lIns="91440" rIns="91440" anchor="t" anchorCtr="0">
            <a:normAutofit/>
          </a:bodyPr>
          <a:lstStyle>
            <a:lvl1pPr marL="0" indent="0">
              <a:buNone/>
              <a:defRPr sz="2880" cap="all" spc="240" baseline="0">
                <a:solidFill>
                  <a:schemeClr val="tx2"/>
                </a:solidFill>
                <a:latin typeface="+mj-lt"/>
              </a:defRPr>
            </a:lvl1pPr>
            <a:lvl2pPr marL="548640" indent="0">
              <a:buNone/>
              <a:defRPr sz="2160">
                <a:solidFill>
                  <a:schemeClr val="tx1">
                    <a:tint val="75000"/>
                  </a:schemeClr>
                </a:solidFill>
              </a:defRPr>
            </a:lvl2pPr>
            <a:lvl3pPr marL="1097280" indent="0">
              <a:buNone/>
              <a:defRPr sz="1920">
                <a:solidFill>
                  <a:schemeClr val="tx1">
                    <a:tint val="75000"/>
                  </a:schemeClr>
                </a:solidFill>
              </a:defRPr>
            </a:lvl3pPr>
            <a:lvl4pPr marL="1645920" indent="0">
              <a:buNone/>
              <a:defRPr sz="1680">
                <a:solidFill>
                  <a:schemeClr val="tx1">
                    <a:tint val="75000"/>
                  </a:schemeClr>
                </a:solidFill>
              </a:defRPr>
            </a:lvl4pPr>
            <a:lvl5pPr marL="2194560" indent="0">
              <a:buNone/>
              <a:defRPr sz="1680">
                <a:solidFill>
                  <a:schemeClr val="tx1">
                    <a:tint val="75000"/>
                  </a:schemeClr>
                </a:solidFill>
              </a:defRPr>
            </a:lvl5pPr>
            <a:lvl6pPr marL="2743200" indent="0">
              <a:buNone/>
              <a:defRPr sz="1680">
                <a:solidFill>
                  <a:schemeClr val="tx1">
                    <a:tint val="75000"/>
                  </a:schemeClr>
                </a:solidFill>
              </a:defRPr>
            </a:lvl6pPr>
            <a:lvl7pPr marL="3291840" indent="0">
              <a:buNone/>
              <a:defRPr sz="1680">
                <a:solidFill>
                  <a:schemeClr val="tx1">
                    <a:tint val="75000"/>
                  </a:schemeClr>
                </a:solidFill>
              </a:defRPr>
            </a:lvl7pPr>
            <a:lvl8pPr marL="3840480" indent="0">
              <a:buNone/>
              <a:defRPr sz="1680">
                <a:solidFill>
                  <a:schemeClr val="tx1">
                    <a:tint val="75000"/>
                  </a:schemeClr>
                </a:solidFill>
              </a:defRPr>
            </a:lvl8pPr>
            <a:lvl9pPr marL="4389120" indent="0">
              <a:buNone/>
              <a:defRPr sz="1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5/2/2024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1449190" y="5212080"/>
            <a:ext cx="11850624"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0618841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316736" y="343924"/>
            <a:ext cx="12070080" cy="1740908"/>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316735" y="2214881"/>
            <a:ext cx="5925312"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461504" y="2214882"/>
            <a:ext cx="5925312" cy="482803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53777743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316736" y="343924"/>
            <a:ext cx="12070080" cy="1740908"/>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16736" y="2215263"/>
            <a:ext cx="5925312" cy="883538"/>
          </a:xfrm>
        </p:spPr>
        <p:txBody>
          <a:bodyPr lIns="91440" rIns="91440" anchor="ctr">
            <a:normAutofit/>
          </a:bodyPr>
          <a:lstStyle>
            <a:lvl1pPr marL="0" indent="0">
              <a:buNone/>
              <a:defRPr sz="2400" b="0" cap="all" baseline="0">
                <a:solidFill>
                  <a:schemeClr val="tx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4" name="Content Placeholder 3"/>
          <p:cNvSpPr>
            <a:spLocks noGrp="1"/>
          </p:cNvSpPr>
          <p:nvPr>
            <p:ph sz="half" idx="2"/>
          </p:nvPr>
        </p:nvSpPr>
        <p:spPr>
          <a:xfrm>
            <a:off x="1316736" y="3098801"/>
            <a:ext cx="5925312" cy="4053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461504" y="2215263"/>
            <a:ext cx="5925312" cy="883538"/>
          </a:xfrm>
        </p:spPr>
        <p:txBody>
          <a:bodyPr lIns="91440" rIns="91440" anchor="ctr">
            <a:normAutofit/>
          </a:bodyPr>
          <a:lstStyle>
            <a:lvl1pPr marL="0" indent="0">
              <a:buNone/>
              <a:defRPr sz="2400" b="0" cap="all" baseline="0">
                <a:solidFill>
                  <a:schemeClr val="tx2"/>
                </a:solidFill>
              </a:defRPr>
            </a:lvl1pPr>
            <a:lvl2pPr marL="548640" indent="0">
              <a:buNone/>
              <a:defRPr sz="2400" b="1"/>
            </a:lvl2pPr>
            <a:lvl3pPr marL="1097280" indent="0">
              <a:buNone/>
              <a:defRPr sz="2160" b="1"/>
            </a:lvl3pPr>
            <a:lvl4pPr marL="1645920" indent="0">
              <a:buNone/>
              <a:defRPr sz="1920" b="1"/>
            </a:lvl4pPr>
            <a:lvl5pPr marL="2194560" indent="0">
              <a:buNone/>
              <a:defRPr sz="1920" b="1"/>
            </a:lvl5pPr>
            <a:lvl6pPr marL="2743200" indent="0">
              <a:buNone/>
              <a:defRPr sz="1920" b="1"/>
            </a:lvl6pPr>
            <a:lvl7pPr marL="3291840" indent="0">
              <a:buNone/>
              <a:defRPr sz="1920" b="1"/>
            </a:lvl7pPr>
            <a:lvl8pPr marL="3840480" indent="0">
              <a:buNone/>
              <a:defRPr sz="1920" b="1"/>
            </a:lvl8pPr>
            <a:lvl9pPr marL="4389120" indent="0">
              <a:buNone/>
              <a:defRPr sz="1920" b="1"/>
            </a:lvl9pPr>
          </a:lstStyle>
          <a:p>
            <a:pPr lvl="0"/>
            <a:r>
              <a:rPr lang="en-US"/>
              <a:t>Click to edit Master text styles</a:t>
            </a:r>
          </a:p>
        </p:txBody>
      </p:sp>
      <p:sp>
        <p:nvSpPr>
          <p:cNvPr id="6" name="Content Placeholder 5"/>
          <p:cNvSpPr>
            <a:spLocks noGrp="1"/>
          </p:cNvSpPr>
          <p:nvPr>
            <p:ph sz="quarter" idx="4"/>
          </p:nvPr>
        </p:nvSpPr>
        <p:spPr>
          <a:xfrm>
            <a:off x="7461504" y="3098801"/>
            <a:ext cx="5925312" cy="405384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5/2/2024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0089506"/>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5/2/2024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11923168"/>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811" y="7680960"/>
            <a:ext cx="1462659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9" y="7601179"/>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1D8BD707-D9CF-40AE-B4C6-C98DA3205C09}" type="datetimeFigureOut">
              <a:rPr lang="en-US" smtClean="0"/>
              <a:pPr/>
              <a:t>5/2/2024</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extLst>
      <p:ext uri="{BB962C8B-B14F-4D97-AF65-F5344CB8AC3E}">
        <p14:creationId xmlns:p14="http://schemas.microsoft.com/office/powerpoint/2010/main" val="18315071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20" y="0"/>
            <a:ext cx="4860949" cy="82296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848085" y="0"/>
            <a:ext cx="76810" cy="82296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548640" y="713231"/>
            <a:ext cx="3840480" cy="2743200"/>
          </a:xfrm>
        </p:spPr>
        <p:txBody>
          <a:bodyPr anchor="b">
            <a:normAutofit/>
          </a:bodyPr>
          <a:lstStyle>
            <a:lvl1pPr>
              <a:defRPr sz="432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760720" y="877824"/>
            <a:ext cx="7790688" cy="6309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48640" y="3511296"/>
            <a:ext cx="3840480" cy="4054949"/>
          </a:xfrm>
        </p:spPr>
        <p:txBody>
          <a:bodyPr lIns="91440" rIns="91440">
            <a:normAutofit/>
          </a:bodyPr>
          <a:lstStyle>
            <a:lvl1pPr marL="0" indent="0">
              <a:buNone/>
              <a:defRPr sz="1800">
                <a:solidFill>
                  <a:srgbClr val="FFFFFF"/>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a:xfrm>
            <a:off x="558614" y="7751743"/>
            <a:ext cx="3142212" cy="438150"/>
          </a:xfrm>
        </p:spPr>
        <p:txBody>
          <a:bodyPr/>
          <a:lstStyle>
            <a:lvl1pPr algn="l">
              <a:defRPr/>
            </a:lvl1pPr>
          </a:lstStyle>
          <a:p>
            <a:fld id="{32ABBEA6-7C60-4B02-AE87-00D78D8422AF}" type="datetimeFigureOut">
              <a:rPr lang="en-US" smtClean="0"/>
              <a:t>5/2/2024</a:t>
            </a:fld>
            <a:endParaRPr lang="en-US" dirty="0"/>
          </a:p>
        </p:txBody>
      </p:sp>
      <p:sp>
        <p:nvSpPr>
          <p:cNvPr id="6" name="Footer Placeholder 5"/>
          <p:cNvSpPr>
            <a:spLocks noGrp="1"/>
          </p:cNvSpPr>
          <p:nvPr>
            <p:ph type="ftr" sz="quarter" idx="11"/>
          </p:nvPr>
        </p:nvSpPr>
        <p:spPr>
          <a:xfrm>
            <a:off x="5760720" y="7751743"/>
            <a:ext cx="5577840" cy="438150"/>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96430325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1" y="5943600"/>
            <a:ext cx="14626590" cy="2286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9" y="5898091"/>
            <a:ext cx="14626590" cy="7681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316736" y="6089904"/>
            <a:ext cx="12135917" cy="987552"/>
          </a:xfrm>
        </p:spPr>
        <p:txBody>
          <a:bodyPr lIns="91440" tIns="0" rIns="91440" bIns="0" anchor="b">
            <a:noAutofit/>
          </a:bodyPr>
          <a:lstStyle>
            <a:lvl1pPr>
              <a:defRPr sz="432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9" y="0"/>
            <a:ext cx="14630382" cy="5898091"/>
          </a:xfrm>
          <a:blipFill>
            <a:blip r:embed="rId2"/>
            <a:stretch>
              <a:fillRect/>
            </a:stretch>
          </a:blipFill>
        </p:spPr>
        <p:txBody>
          <a:bodyPr lIns="457200" tIns="457200" anchor="t"/>
          <a:lstStyle>
            <a:lvl1pPr marL="0" indent="0">
              <a:buNone/>
              <a:defRPr sz="3840">
                <a:solidFill>
                  <a:schemeClr val="bg1"/>
                </a:solidFill>
              </a:defRPr>
            </a:lvl1pPr>
            <a:lvl2pPr marL="548640" indent="0">
              <a:buNone/>
              <a:defRPr sz="3360"/>
            </a:lvl2pPr>
            <a:lvl3pPr marL="1097280" indent="0">
              <a:buNone/>
              <a:defRPr sz="2880"/>
            </a:lvl3pPr>
            <a:lvl4pPr marL="1645920" indent="0">
              <a:buNone/>
              <a:defRPr sz="2400"/>
            </a:lvl4pPr>
            <a:lvl5pPr marL="2194560" indent="0">
              <a:buNone/>
              <a:defRPr sz="2400"/>
            </a:lvl5pPr>
            <a:lvl6pPr marL="2743200" indent="0">
              <a:buNone/>
              <a:defRPr sz="2400"/>
            </a:lvl6pPr>
            <a:lvl7pPr marL="3291840" indent="0">
              <a:buNone/>
              <a:defRPr sz="2400"/>
            </a:lvl7pPr>
            <a:lvl8pPr marL="3840480" indent="0">
              <a:buNone/>
              <a:defRPr sz="2400"/>
            </a:lvl8pPr>
            <a:lvl9pPr marL="4389120" indent="0">
              <a:buNone/>
              <a:defRPr sz="2400"/>
            </a:lvl9pPr>
          </a:lstStyle>
          <a:p>
            <a:r>
              <a:rPr lang="en-US"/>
              <a:t>Click icon to add picture</a:t>
            </a:r>
            <a:endParaRPr lang="en-US" dirty="0"/>
          </a:p>
        </p:txBody>
      </p:sp>
      <p:sp>
        <p:nvSpPr>
          <p:cNvPr id="4" name="Text Placeholder 3"/>
          <p:cNvSpPr>
            <a:spLocks noGrp="1"/>
          </p:cNvSpPr>
          <p:nvPr>
            <p:ph type="body" sz="half" idx="2"/>
          </p:nvPr>
        </p:nvSpPr>
        <p:spPr>
          <a:xfrm>
            <a:off x="1316736" y="7088428"/>
            <a:ext cx="12135917" cy="713232"/>
          </a:xfrm>
        </p:spPr>
        <p:txBody>
          <a:bodyPr lIns="91440" tIns="0" rIns="91440" bIns="0">
            <a:normAutofit/>
          </a:bodyPr>
          <a:lstStyle>
            <a:lvl1pPr marL="0" indent="0">
              <a:spcBef>
                <a:spcPts val="0"/>
              </a:spcBef>
              <a:spcAft>
                <a:spcPts val="720"/>
              </a:spcAft>
              <a:buNone/>
              <a:defRPr sz="1800">
                <a:solidFill>
                  <a:srgbClr val="FFFFFF"/>
                </a:solidFill>
              </a:defRPr>
            </a:lvl1pPr>
            <a:lvl2pPr marL="548640" indent="0">
              <a:buNone/>
              <a:defRPr sz="1440"/>
            </a:lvl2pPr>
            <a:lvl3pPr marL="1097280" indent="0">
              <a:buNone/>
              <a:defRPr sz="1200"/>
            </a:lvl3pPr>
            <a:lvl4pPr marL="1645920" indent="0">
              <a:buNone/>
              <a:defRPr sz="1080"/>
            </a:lvl4pPr>
            <a:lvl5pPr marL="2194560" indent="0">
              <a:buNone/>
              <a:defRPr sz="1080"/>
            </a:lvl5pPr>
            <a:lvl6pPr marL="2743200" indent="0">
              <a:buNone/>
              <a:defRPr sz="1080"/>
            </a:lvl6pPr>
            <a:lvl7pPr marL="3291840" indent="0">
              <a:buNone/>
              <a:defRPr sz="1080"/>
            </a:lvl7pPr>
            <a:lvl8pPr marL="3840480" indent="0">
              <a:buNone/>
              <a:defRPr sz="1080"/>
            </a:lvl8pPr>
            <a:lvl9pPr marL="4389120" indent="0">
              <a:buNone/>
              <a:defRPr sz="1080"/>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5/2/2024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97652537"/>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680960"/>
            <a:ext cx="14630400"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 y="7601179"/>
            <a:ext cx="14630401" cy="79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316736" y="343924"/>
            <a:ext cx="12070080" cy="1740908"/>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316736" y="2214881"/>
            <a:ext cx="12070080" cy="4828032"/>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16737" y="7751743"/>
            <a:ext cx="2966725" cy="438150"/>
          </a:xfrm>
          <a:prstGeom prst="rect">
            <a:avLst/>
          </a:prstGeom>
        </p:spPr>
        <p:txBody>
          <a:bodyPr vert="horz" lIns="91440" tIns="45720" rIns="91440" bIns="45720" rtlCol="0" anchor="ctr"/>
          <a:lstStyle>
            <a:lvl1pPr algn="l">
              <a:defRPr sz="1080">
                <a:solidFill>
                  <a:srgbClr val="FFFFFF"/>
                </a:solidFill>
              </a:defRPr>
            </a:lvl1pPr>
          </a:lstStyle>
          <a:p>
            <a:fld id="{98624D31-43A5-475A-80CF-332C9F6DCF35}" type="datetimeFigureOut">
              <a:rPr lang="en-US" smtClean="0"/>
              <a:t>5/2/2024</a:t>
            </a:fld>
            <a:endParaRPr lang="en-US" dirty="0"/>
          </a:p>
        </p:txBody>
      </p:sp>
      <p:sp>
        <p:nvSpPr>
          <p:cNvPr id="5" name="Footer Placeholder 4"/>
          <p:cNvSpPr>
            <a:spLocks noGrp="1"/>
          </p:cNvSpPr>
          <p:nvPr>
            <p:ph type="ftr" sz="quarter" idx="3"/>
          </p:nvPr>
        </p:nvSpPr>
        <p:spPr>
          <a:xfrm>
            <a:off x="4423422" y="7751743"/>
            <a:ext cx="5787365" cy="438150"/>
          </a:xfrm>
          <a:prstGeom prst="rect">
            <a:avLst/>
          </a:prstGeom>
        </p:spPr>
        <p:txBody>
          <a:bodyPr vert="horz" lIns="91440" tIns="45720" rIns="91440" bIns="45720" rtlCol="0" anchor="ctr"/>
          <a:lstStyle>
            <a:lvl1pPr algn="ctr">
              <a:defRPr sz="108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1880550" y="7751743"/>
            <a:ext cx="1574430" cy="438150"/>
          </a:xfrm>
          <a:prstGeom prst="rect">
            <a:avLst/>
          </a:prstGeom>
        </p:spPr>
        <p:txBody>
          <a:bodyPr vert="horz" lIns="91440" tIns="45720" rIns="91440" bIns="45720" rtlCol="0" anchor="ctr"/>
          <a:lstStyle>
            <a:lvl1pPr algn="r">
              <a:defRPr sz="126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1432238" y="2085414"/>
            <a:ext cx="11960352"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1954968"/>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Lst>
  <p:hf sldNum="0" hdr="0" ftr="0" dt="0"/>
  <p:txStyles>
    <p:titleStyle>
      <a:lvl1pPr algn="l" defTabSz="1097280" rtl="0" eaLnBrk="1" latinLnBrk="0" hangingPunct="1">
        <a:lnSpc>
          <a:spcPct val="85000"/>
        </a:lnSpc>
        <a:spcBef>
          <a:spcPct val="0"/>
        </a:spcBef>
        <a:buNone/>
        <a:defRPr sz="5760" kern="1200" spc="-60" baseline="0">
          <a:solidFill>
            <a:schemeClr val="tx1">
              <a:lumMod val="75000"/>
              <a:lumOff val="25000"/>
            </a:schemeClr>
          </a:solidFill>
          <a:latin typeface="+mj-lt"/>
          <a:ea typeface="+mj-ea"/>
          <a:cs typeface="+mj-cs"/>
        </a:defRPr>
      </a:lvl1pPr>
    </p:titleStyle>
    <p:bodyStyle>
      <a:lvl1pPr marL="109728" indent="-109728" algn="l" defTabSz="1097280" rtl="0" eaLnBrk="1" latinLnBrk="0" hangingPunct="1">
        <a:lnSpc>
          <a:spcPct val="90000"/>
        </a:lnSpc>
        <a:spcBef>
          <a:spcPts val="1440"/>
        </a:spcBef>
        <a:spcAft>
          <a:spcPts val="240"/>
        </a:spcAft>
        <a:buClr>
          <a:schemeClr val="accent1"/>
        </a:buClr>
        <a:buSzPct val="100000"/>
        <a:buFont typeface="Calibri" panose="020F0502020204030204" pitchFamily="34" charset="0"/>
        <a:buChar char=" "/>
        <a:defRPr sz="2400" kern="1200">
          <a:solidFill>
            <a:schemeClr val="tx1">
              <a:lumMod val="75000"/>
              <a:lumOff val="25000"/>
            </a:schemeClr>
          </a:solidFill>
          <a:latin typeface="+mn-lt"/>
          <a:ea typeface="+mn-ea"/>
          <a:cs typeface="+mn-cs"/>
        </a:defRPr>
      </a:lvl1pPr>
      <a:lvl2pPr marL="460858" indent="-219456" algn="l" defTabSz="1097280" rtl="0" eaLnBrk="1" latinLnBrk="0" hangingPunct="1">
        <a:lnSpc>
          <a:spcPct val="90000"/>
        </a:lnSpc>
        <a:spcBef>
          <a:spcPts val="240"/>
        </a:spcBef>
        <a:spcAft>
          <a:spcPts val="480"/>
        </a:spcAft>
        <a:buClr>
          <a:schemeClr val="accent1"/>
        </a:buClr>
        <a:buFont typeface="Calibri" pitchFamily="34" charset="0"/>
        <a:buChar char="◦"/>
        <a:defRPr sz="2160" kern="1200">
          <a:solidFill>
            <a:schemeClr val="tx1">
              <a:lumMod val="75000"/>
              <a:lumOff val="25000"/>
            </a:schemeClr>
          </a:solidFill>
          <a:latin typeface="+mn-lt"/>
          <a:ea typeface="+mn-ea"/>
          <a:cs typeface="+mn-cs"/>
        </a:defRPr>
      </a:lvl2pPr>
      <a:lvl3pPr marL="680314"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3pPr>
      <a:lvl4pPr marL="899770"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4pPr>
      <a:lvl5pPr marL="1119226" indent="-219456"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5pPr>
      <a:lvl6pPr marL="132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6pPr>
      <a:lvl7pPr marL="156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7pPr>
      <a:lvl8pPr marL="180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8pPr>
      <a:lvl9pPr marL="2040000" indent="-274320" algn="l" defTabSz="1097280" rtl="0" eaLnBrk="1" latinLnBrk="0" hangingPunct="1">
        <a:lnSpc>
          <a:spcPct val="90000"/>
        </a:lnSpc>
        <a:spcBef>
          <a:spcPts val="240"/>
        </a:spcBef>
        <a:spcAft>
          <a:spcPts val="480"/>
        </a:spcAft>
        <a:buClr>
          <a:schemeClr val="accent1"/>
        </a:buClr>
        <a:buFont typeface="Calibri" pitchFamily="34" charset="0"/>
        <a:buChar char="◦"/>
        <a:defRPr sz="1680" kern="1200">
          <a:solidFill>
            <a:schemeClr val="tx1">
              <a:lumMod val="75000"/>
              <a:lumOff val="25000"/>
            </a:schemeClr>
          </a:solidFill>
          <a:latin typeface="+mn-lt"/>
          <a:ea typeface="+mn-ea"/>
          <a:cs typeface="+mn-cs"/>
        </a:defRPr>
      </a:lvl9pPr>
    </p:bodyStyle>
    <p:otherStyle>
      <a:defPPr>
        <a:defRPr lang="en-US"/>
      </a:defPPr>
      <a:lvl1pPr marL="0" algn="l" defTabSz="1097280" rtl="0" eaLnBrk="1" latinLnBrk="0" hangingPunct="1">
        <a:defRPr sz="2160" kern="1200">
          <a:solidFill>
            <a:schemeClr val="tx1"/>
          </a:solidFill>
          <a:latin typeface="+mn-lt"/>
          <a:ea typeface="+mn-ea"/>
          <a:cs typeface="+mn-cs"/>
        </a:defRPr>
      </a:lvl1pPr>
      <a:lvl2pPr marL="548640" algn="l" defTabSz="1097280" rtl="0" eaLnBrk="1" latinLnBrk="0" hangingPunct="1">
        <a:defRPr sz="2160" kern="1200">
          <a:solidFill>
            <a:schemeClr val="tx1"/>
          </a:solidFill>
          <a:latin typeface="+mn-lt"/>
          <a:ea typeface="+mn-ea"/>
          <a:cs typeface="+mn-cs"/>
        </a:defRPr>
      </a:lvl2pPr>
      <a:lvl3pPr marL="1097280" algn="l" defTabSz="1097280" rtl="0" eaLnBrk="1" latinLnBrk="0" hangingPunct="1">
        <a:defRPr sz="2160" kern="1200">
          <a:solidFill>
            <a:schemeClr val="tx1"/>
          </a:solidFill>
          <a:latin typeface="+mn-lt"/>
          <a:ea typeface="+mn-ea"/>
          <a:cs typeface="+mn-cs"/>
        </a:defRPr>
      </a:lvl3pPr>
      <a:lvl4pPr marL="1645920" algn="l" defTabSz="1097280" rtl="0" eaLnBrk="1" latinLnBrk="0" hangingPunct="1">
        <a:defRPr sz="2160" kern="1200">
          <a:solidFill>
            <a:schemeClr val="tx1"/>
          </a:solidFill>
          <a:latin typeface="+mn-lt"/>
          <a:ea typeface="+mn-ea"/>
          <a:cs typeface="+mn-cs"/>
        </a:defRPr>
      </a:lvl4pPr>
      <a:lvl5pPr marL="2194560" algn="l" defTabSz="1097280" rtl="0" eaLnBrk="1" latinLnBrk="0" hangingPunct="1">
        <a:defRPr sz="2160" kern="1200">
          <a:solidFill>
            <a:schemeClr val="tx1"/>
          </a:solidFill>
          <a:latin typeface="+mn-lt"/>
          <a:ea typeface="+mn-ea"/>
          <a:cs typeface="+mn-cs"/>
        </a:defRPr>
      </a:lvl5pPr>
      <a:lvl6pPr marL="2743200" algn="l" defTabSz="1097280" rtl="0" eaLnBrk="1" latinLnBrk="0" hangingPunct="1">
        <a:defRPr sz="2160" kern="1200">
          <a:solidFill>
            <a:schemeClr val="tx1"/>
          </a:solidFill>
          <a:latin typeface="+mn-lt"/>
          <a:ea typeface="+mn-ea"/>
          <a:cs typeface="+mn-cs"/>
        </a:defRPr>
      </a:lvl6pPr>
      <a:lvl7pPr marL="3291840" algn="l" defTabSz="1097280" rtl="0" eaLnBrk="1" latinLnBrk="0" hangingPunct="1">
        <a:defRPr sz="2160" kern="1200">
          <a:solidFill>
            <a:schemeClr val="tx1"/>
          </a:solidFill>
          <a:latin typeface="+mn-lt"/>
          <a:ea typeface="+mn-ea"/>
          <a:cs typeface="+mn-cs"/>
        </a:defRPr>
      </a:lvl7pPr>
      <a:lvl8pPr marL="3840480" algn="l" defTabSz="1097280" rtl="0" eaLnBrk="1" latinLnBrk="0" hangingPunct="1">
        <a:defRPr sz="2160" kern="1200">
          <a:solidFill>
            <a:schemeClr val="tx1"/>
          </a:solidFill>
          <a:latin typeface="+mn-lt"/>
          <a:ea typeface="+mn-ea"/>
          <a:cs typeface="+mn-cs"/>
        </a:defRPr>
      </a:lvl8pPr>
      <a:lvl9pPr marL="4389120" algn="l" defTabSz="1097280" rtl="0" eaLnBrk="1" latinLnBrk="0" hangingPunct="1">
        <a:defRPr sz="21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246289" y="1922033"/>
            <a:ext cx="13384111" cy="6028958"/>
          </a:xfrm>
          <a:prstGeom prst="rect">
            <a:avLst/>
          </a:prstGeom>
        </p:spPr>
        <p:txBody>
          <a:bodyPr wrap="square" lIns="0" tIns="0" rIns="0" bIns="0" rtlCol="0" anchor="t">
            <a:spAutoFit/>
          </a:bodyPr>
          <a:lstStyle/>
          <a:p>
            <a:pPr algn="ctr">
              <a:lnSpc>
                <a:spcPts val="2887"/>
              </a:lnSpc>
            </a:pPr>
            <a:endParaRPr sz="1440" dirty="0"/>
          </a:p>
          <a:p>
            <a:pPr>
              <a:lnSpc>
                <a:spcPts val="2343"/>
              </a:lnSpc>
            </a:pPr>
            <a:r>
              <a:rPr lang="en-US" sz="2410" spc="22" dirty="0">
                <a:solidFill>
                  <a:srgbClr val="000000"/>
                </a:solidFill>
                <a:latin typeface="Arimo Bold"/>
              </a:rPr>
              <a:t>  Division:  </a:t>
            </a:r>
            <a:r>
              <a:rPr lang="en-US" sz="2410" spc="22" dirty="0">
                <a:solidFill>
                  <a:srgbClr val="000000"/>
                </a:solidFill>
                <a:latin typeface="Arimo"/>
              </a:rPr>
              <a:t>CS-C</a:t>
            </a:r>
            <a:r>
              <a:rPr lang="en-US" sz="2410" spc="22" dirty="0">
                <a:solidFill>
                  <a:srgbClr val="000000"/>
                </a:solidFill>
                <a:latin typeface="Arimo Bold"/>
              </a:rPr>
              <a:t>                                  </a:t>
            </a:r>
            <a:r>
              <a:rPr lang="en-US" sz="2410" spc="22" dirty="0" err="1">
                <a:solidFill>
                  <a:srgbClr val="000000"/>
                </a:solidFill>
                <a:latin typeface="Arimo Bold"/>
              </a:rPr>
              <a:t>Group_ID</a:t>
            </a:r>
            <a:r>
              <a:rPr lang="en-US" sz="2410" spc="22" dirty="0">
                <a:solidFill>
                  <a:srgbClr val="000000"/>
                </a:solidFill>
                <a:latin typeface="Arimo Bold"/>
              </a:rPr>
              <a:t>: </a:t>
            </a:r>
            <a:r>
              <a:rPr lang="en-US" sz="2410" spc="22" dirty="0">
                <a:solidFill>
                  <a:srgbClr val="000000"/>
                </a:solidFill>
                <a:latin typeface="Arimo"/>
              </a:rPr>
              <a:t>CS-C B2</a:t>
            </a:r>
            <a:r>
              <a:rPr lang="en-US" sz="2410" spc="22" dirty="0">
                <a:solidFill>
                  <a:srgbClr val="000000"/>
                </a:solidFill>
                <a:latin typeface="Arimo Bold"/>
              </a:rPr>
              <a:t>                          Date:</a:t>
            </a:r>
            <a:r>
              <a:rPr lang="en-US" sz="2410" spc="22" dirty="0">
                <a:solidFill>
                  <a:srgbClr val="000000"/>
                </a:solidFill>
                <a:latin typeface="Arimo"/>
              </a:rPr>
              <a:t> 03-04-2024</a:t>
            </a:r>
          </a:p>
          <a:p>
            <a:pPr>
              <a:lnSpc>
                <a:spcPts val="2887"/>
              </a:lnSpc>
            </a:pPr>
            <a:endParaRPr lang="en-US" sz="2410" spc="22" dirty="0">
              <a:solidFill>
                <a:srgbClr val="000000"/>
              </a:solidFill>
              <a:latin typeface="Arimo"/>
            </a:endParaRPr>
          </a:p>
          <a:p>
            <a:pPr algn="ctr">
              <a:lnSpc>
                <a:spcPts val="2887"/>
              </a:lnSpc>
            </a:pPr>
            <a:endParaRPr lang="en-US" sz="2410" spc="22" dirty="0">
              <a:solidFill>
                <a:srgbClr val="000000"/>
              </a:solidFill>
              <a:latin typeface="Arimo"/>
            </a:endParaRPr>
          </a:p>
          <a:p>
            <a:pPr algn="ctr">
              <a:lnSpc>
                <a:spcPts val="2887"/>
              </a:lnSpc>
            </a:pPr>
            <a:endParaRPr lang="en-US" sz="2410" spc="22" dirty="0">
              <a:solidFill>
                <a:srgbClr val="000000"/>
              </a:solidFill>
              <a:latin typeface="Arimo"/>
            </a:endParaRPr>
          </a:p>
          <a:p>
            <a:pPr algn="ctr">
              <a:lnSpc>
                <a:spcPts val="2887"/>
              </a:lnSpc>
            </a:pPr>
            <a:endParaRPr lang="en-US" sz="2410" spc="22" dirty="0">
              <a:solidFill>
                <a:srgbClr val="000000"/>
              </a:solidFill>
              <a:latin typeface="Arimo"/>
            </a:endParaRPr>
          </a:p>
          <a:p>
            <a:pPr algn="ctr">
              <a:lnSpc>
                <a:spcPts val="2887"/>
              </a:lnSpc>
            </a:pPr>
            <a:endParaRPr lang="en-US" sz="2410" spc="22" dirty="0">
              <a:solidFill>
                <a:srgbClr val="000000"/>
              </a:solidFill>
              <a:latin typeface="Arimo"/>
            </a:endParaRPr>
          </a:p>
          <a:p>
            <a:pPr algn="ctr">
              <a:lnSpc>
                <a:spcPts val="2887"/>
              </a:lnSpc>
            </a:pPr>
            <a:endParaRPr lang="en-US" sz="2410" spc="22" dirty="0">
              <a:solidFill>
                <a:srgbClr val="000000"/>
              </a:solidFill>
              <a:latin typeface="Arimo"/>
            </a:endParaRPr>
          </a:p>
          <a:p>
            <a:pPr algn="ctr">
              <a:lnSpc>
                <a:spcPts val="2887"/>
              </a:lnSpc>
            </a:pPr>
            <a:endParaRPr lang="en-US" sz="2410" spc="22" dirty="0">
              <a:solidFill>
                <a:srgbClr val="000000"/>
              </a:solidFill>
              <a:latin typeface="Arimo"/>
            </a:endParaRPr>
          </a:p>
          <a:p>
            <a:pPr algn="ctr">
              <a:lnSpc>
                <a:spcPts val="2887"/>
              </a:lnSpc>
            </a:pPr>
            <a:endParaRPr lang="en-US" sz="2410" spc="22" dirty="0">
              <a:solidFill>
                <a:srgbClr val="000000"/>
              </a:solidFill>
              <a:latin typeface="Arimo"/>
            </a:endParaRPr>
          </a:p>
          <a:p>
            <a:pPr algn="ctr">
              <a:lnSpc>
                <a:spcPts val="2887"/>
              </a:lnSpc>
            </a:pPr>
            <a:endParaRPr lang="en-US" sz="2410" spc="22" dirty="0">
              <a:solidFill>
                <a:srgbClr val="000000"/>
              </a:solidFill>
              <a:latin typeface="Arimo"/>
            </a:endParaRPr>
          </a:p>
          <a:p>
            <a:pPr algn="ctr">
              <a:lnSpc>
                <a:spcPts val="3150"/>
              </a:lnSpc>
            </a:pPr>
            <a:endParaRPr lang="en-US" sz="2000" spc="22" dirty="0">
              <a:solidFill>
                <a:srgbClr val="000000"/>
              </a:solidFill>
              <a:latin typeface="Arimo"/>
            </a:endParaRPr>
          </a:p>
          <a:p>
            <a:pPr algn="ctr">
              <a:lnSpc>
                <a:spcPts val="3150"/>
              </a:lnSpc>
            </a:pPr>
            <a:r>
              <a:rPr lang="en-US" sz="2800" spc="30" dirty="0">
                <a:solidFill>
                  <a:srgbClr val="000000"/>
                </a:solidFill>
                <a:latin typeface="Arimo Bold"/>
              </a:rPr>
              <a:t> Department of Multidisciplinary Engineering</a:t>
            </a:r>
          </a:p>
          <a:p>
            <a:pPr algn="ctr">
              <a:lnSpc>
                <a:spcPts val="3150"/>
              </a:lnSpc>
            </a:pPr>
            <a:r>
              <a:rPr lang="en-US" sz="2800" spc="30" dirty="0">
                <a:solidFill>
                  <a:srgbClr val="000000"/>
                </a:solidFill>
                <a:latin typeface="Arimo Bold"/>
              </a:rPr>
              <a:t>Vishwakarma Institute of Technology, Pune</a:t>
            </a:r>
          </a:p>
          <a:p>
            <a:pPr algn="ctr">
              <a:lnSpc>
                <a:spcPts val="3150"/>
              </a:lnSpc>
            </a:pPr>
            <a:r>
              <a:rPr lang="en-US" sz="2800" spc="30" dirty="0">
                <a:solidFill>
                  <a:srgbClr val="000000"/>
                </a:solidFill>
                <a:latin typeface="Arimo Bold"/>
              </a:rPr>
              <a:t>SEM II A.Y.(2023-2024)</a:t>
            </a:r>
          </a:p>
          <a:p>
            <a:pPr algn="ctr">
              <a:lnSpc>
                <a:spcPts val="2887"/>
              </a:lnSpc>
            </a:pPr>
            <a:endParaRPr lang="en-US" sz="3241" spc="30" dirty="0">
              <a:solidFill>
                <a:srgbClr val="000000"/>
              </a:solidFill>
              <a:latin typeface="Arimo Bold"/>
            </a:endParaRPr>
          </a:p>
        </p:txBody>
      </p:sp>
      <p:grpSp>
        <p:nvGrpSpPr>
          <p:cNvPr id="3" name="Group 3"/>
          <p:cNvGrpSpPr/>
          <p:nvPr/>
        </p:nvGrpSpPr>
        <p:grpSpPr>
          <a:xfrm rot="-5401349">
            <a:off x="-3211205" y="4196855"/>
            <a:ext cx="7163761" cy="901758"/>
            <a:chOff x="0" y="0"/>
            <a:chExt cx="11939601" cy="1502930"/>
          </a:xfrm>
        </p:grpSpPr>
        <p:sp>
          <p:nvSpPr>
            <p:cNvPr id="4" name="Freeform 4"/>
            <p:cNvSpPr/>
            <p:nvPr/>
          </p:nvSpPr>
          <p:spPr>
            <a:xfrm>
              <a:off x="0" y="0"/>
              <a:ext cx="11939565" cy="1502955"/>
            </a:xfrm>
            <a:custGeom>
              <a:avLst/>
              <a:gdLst/>
              <a:ahLst/>
              <a:cxnLst/>
              <a:rect l="l" t="t" r="r" b="b"/>
              <a:pathLst>
                <a:path w="11939565" h="1502955">
                  <a:moveTo>
                    <a:pt x="0" y="0"/>
                  </a:moveTo>
                  <a:lnTo>
                    <a:pt x="11939565" y="0"/>
                  </a:lnTo>
                  <a:lnTo>
                    <a:pt x="11939565" y="1502955"/>
                  </a:lnTo>
                  <a:lnTo>
                    <a:pt x="0" y="1502955"/>
                  </a:lnTo>
                  <a:close/>
                </a:path>
              </a:pathLst>
            </a:custGeom>
            <a:solidFill>
              <a:srgbClr val="000080"/>
            </a:solidFill>
          </p:spPr>
        </p:sp>
        <p:sp>
          <p:nvSpPr>
            <p:cNvPr id="5" name="TextBox 5"/>
            <p:cNvSpPr txBox="1"/>
            <p:nvPr/>
          </p:nvSpPr>
          <p:spPr>
            <a:xfrm>
              <a:off x="0" y="-104775"/>
              <a:ext cx="11939601" cy="1607705"/>
            </a:xfrm>
            <a:prstGeom prst="rect">
              <a:avLst/>
            </a:prstGeom>
          </p:spPr>
          <p:txBody>
            <a:bodyPr lIns="40640" tIns="40640" rIns="40640" bIns="40640" rtlCol="0" anchor="t"/>
            <a:lstStyle/>
            <a:p>
              <a:pPr algn="ctr">
                <a:lnSpc>
                  <a:spcPts val="3359"/>
                </a:lnSpc>
              </a:pPr>
              <a:r>
                <a:rPr lang="en-US" sz="2799" spc="-13">
                  <a:solidFill>
                    <a:srgbClr val="FFFFFF"/>
                  </a:solidFill>
                  <a:latin typeface="Evolventa Bold"/>
                </a:rPr>
                <a:t>Vishwakarma  Institute  of  Technology</a:t>
              </a:r>
            </a:p>
          </p:txBody>
        </p:sp>
      </p:grpSp>
      <p:sp>
        <p:nvSpPr>
          <p:cNvPr id="6" name="Freeform 6"/>
          <p:cNvSpPr/>
          <p:nvPr/>
        </p:nvSpPr>
        <p:spPr>
          <a:xfrm>
            <a:off x="0" y="0"/>
            <a:ext cx="804129" cy="1065677"/>
          </a:xfrm>
          <a:custGeom>
            <a:avLst/>
            <a:gdLst/>
            <a:ahLst/>
            <a:cxnLst/>
            <a:rect l="l" t="t" r="r" b="b"/>
            <a:pathLst>
              <a:path w="1005161" h="1332096">
                <a:moveTo>
                  <a:pt x="0" y="0"/>
                </a:moveTo>
                <a:lnTo>
                  <a:pt x="1005161" y="0"/>
                </a:lnTo>
                <a:lnTo>
                  <a:pt x="1005161" y="1332096"/>
                </a:lnTo>
                <a:lnTo>
                  <a:pt x="0" y="1332096"/>
                </a:lnTo>
                <a:lnTo>
                  <a:pt x="0" y="0"/>
                </a:lnTo>
                <a:close/>
              </a:path>
            </a:pathLst>
          </a:custGeom>
          <a:blipFill>
            <a:blip r:embed="rId2"/>
            <a:stretch>
              <a:fillRect l="-334" r="-334"/>
            </a:stretch>
          </a:blipFill>
        </p:spPr>
      </p:sp>
      <p:sp>
        <p:nvSpPr>
          <p:cNvPr id="7" name="TextBox 7"/>
          <p:cNvSpPr txBox="1"/>
          <p:nvPr/>
        </p:nvSpPr>
        <p:spPr>
          <a:xfrm>
            <a:off x="1513190" y="3535043"/>
            <a:ext cx="6263035" cy="3152914"/>
          </a:xfrm>
          <a:prstGeom prst="rect">
            <a:avLst/>
          </a:prstGeom>
        </p:spPr>
        <p:txBody>
          <a:bodyPr lIns="0" tIns="0" rIns="0" bIns="0" rtlCol="0" anchor="t">
            <a:spAutoFit/>
          </a:bodyPr>
          <a:lstStyle/>
          <a:p>
            <a:pPr algn="just">
              <a:lnSpc>
                <a:spcPts val="3605"/>
              </a:lnSpc>
            </a:pPr>
            <a:r>
              <a:rPr lang="en-US" sz="2575" spc="-100" dirty="0">
                <a:solidFill>
                  <a:srgbClr val="000000"/>
                </a:solidFill>
                <a:latin typeface="Arimo Bold"/>
              </a:rPr>
              <a:t>PRESENTED BY:</a:t>
            </a:r>
          </a:p>
          <a:p>
            <a:pPr algn="just">
              <a:lnSpc>
                <a:spcPts val="3605"/>
              </a:lnSpc>
            </a:pPr>
            <a:r>
              <a:rPr lang="en-US" sz="2575" spc="-100" dirty="0">
                <a:solidFill>
                  <a:srgbClr val="000000"/>
                </a:solidFill>
                <a:latin typeface="Arimo"/>
              </a:rPr>
              <a:t>Vedant </a:t>
            </a:r>
            <a:r>
              <a:rPr lang="en-US" sz="2575" spc="-100" dirty="0" err="1">
                <a:solidFill>
                  <a:srgbClr val="000000"/>
                </a:solidFill>
                <a:latin typeface="Arimo"/>
              </a:rPr>
              <a:t>Mohol</a:t>
            </a:r>
            <a:r>
              <a:rPr lang="en-US" sz="2575" spc="-100" dirty="0">
                <a:solidFill>
                  <a:srgbClr val="000000"/>
                </a:solidFill>
                <a:latin typeface="Arimo"/>
              </a:rPr>
              <a:t> (27)</a:t>
            </a:r>
          </a:p>
          <a:p>
            <a:pPr algn="just">
              <a:lnSpc>
                <a:spcPts val="3605"/>
              </a:lnSpc>
            </a:pPr>
            <a:r>
              <a:rPr lang="en-US" sz="2575" spc="-100" dirty="0" err="1">
                <a:solidFill>
                  <a:srgbClr val="000000"/>
                </a:solidFill>
                <a:latin typeface="Arimo"/>
              </a:rPr>
              <a:t>Moin</a:t>
            </a:r>
            <a:r>
              <a:rPr lang="en-US" sz="2575" spc="-100" dirty="0">
                <a:solidFill>
                  <a:srgbClr val="000000"/>
                </a:solidFill>
                <a:latin typeface="Arimo"/>
              </a:rPr>
              <a:t> Khan (28)</a:t>
            </a:r>
          </a:p>
          <a:p>
            <a:pPr algn="just">
              <a:lnSpc>
                <a:spcPts val="3605"/>
              </a:lnSpc>
            </a:pPr>
            <a:r>
              <a:rPr lang="en-US" sz="2575" spc="-100" dirty="0">
                <a:solidFill>
                  <a:srgbClr val="000000"/>
                </a:solidFill>
                <a:latin typeface="Arimo"/>
              </a:rPr>
              <a:t>Aditya </a:t>
            </a:r>
            <a:r>
              <a:rPr lang="en-US" sz="2575" spc="-100" dirty="0" err="1">
                <a:solidFill>
                  <a:srgbClr val="000000"/>
                </a:solidFill>
                <a:latin typeface="Arimo"/>
              </a:rPr>
              <a:t>Narsale</a:t>
            </a:r>
            <a:r>
              <a:rPr lang="en-US" sz="2575" spc="-100" dirty="0">
                <a:solidFill>
                  <a:srgbClr val="000000"/>
                </a:solidFill>
                <a:latin typeface="Arimo"/>
              </a:rPr>
              <a:t> (34)</a:t>
            </a:r>
          </a:p>
          <a:p>
            <a:pPr algn="just">
              <a:lnSpc>
                <a:spcPts val="3605"/>
              </a:lnSpc>
            </a:pPr>
            <a:r>
              <a:rPr lang="en-US" sz="2575" spc="-100" dirty="0">
                <a:solidFill>
                  <a:srgbClr val="000000"/>
                </a:solidFill>
                <a:latin typeface="Arimo"/>
              </a:rPr>
              <a:t>Samarth Otari (42)</a:t>
            </a:r>
          </a:p>
          <a:p>
            <a:pPr algn="just">
              <a:lnSpc>
                <a:spcPts val="3605"/>
              </a:lnSpc>
            </a:pPr>
            <a:r>
              <a:rPr lang="en-US" sz="2575" spc="-100" dirty="0" err="1">
                <a:solidFill>
                  <a:srgbClr val="000000"/>
                </a:solidFill>
                <a:latin typeface="Arimo"/>
              </a:rPr>
              <a:t>Palaash</a:t>
            </a:r>
            <a:r>
              <a:rPr lang="en-US" sz="2575" spc="-100" dirty="0">
                <a:solidFill>
                  <a:srgbClr val="000000"/>
                </a:solidFill>
                <a:latin typeface="Arimo"/>
              </a:rPr>
              <a:t> Padman (44)</a:t>
            </a:r>
          </a:p>
          <a:p>
            <a:pPr algn="just">
              <a:lnSpc>
                <a:spcPts val="3226"/>
              </a:lnSpc>
              <a:spcBef>
                <a:spcPct val="0"/>
              </a:spcBef>
            </a:pPr>
            <a:endParaRPr lang="en-US" sz="2575" spc="-100" dirty="0">
              <a:solidFill>
                <a:srgbClr val="000000"/>
              </a:solidFill>
              <a:latin typeface="Arimo"/>
            </a:endParaRPr>
          </a:p>
        </p:txBody>
      </p:sp>
      <p:sp>
        <p:nvSpPr>
          <p:cNvPr id="8" name="TextBox 8"/>
          <p:cNvSpPr txBox="1"/>
          <p:nvPr/>
        </p:nvSpPr>
        <p:spPr>
          <a:xfrm>
            <a:off x="7687675" y="3542663"/>
            <a:ext cx="6582261" cy="433324"/>
          </a:xfrm>
          <a:prstGeom prst="rect">
            <a:avLst/>
          </a:prstGeom>
        </p:spPr>
        <p:txBody>
          <a:bodyPr lIns="0" tIns="0" rIns="0" bIns="0" rtlCol="0" anchor="t">
            <a:spAutoFit/>
          </a:bodyPr>
          <a:lstStyle/>
          <a:p>
            <a:pPr>
              <a:lnSpc>
                <a:spcPts val="3716"/>
              </a:lnSpc>
              <a:spcBef>
                <a:spcPct val="0"/>
              </a:spcBef>
            </a:pPr>
            <a:r>
              <a:rPr lang="en-US" sz="2654" dirty="0">
                <a:solidFill>
                  <a:srgbClr val="000000"/>
                </a:solidFill>
                <a:latin typeface="Arimo Bold"/>
              </a:rPr>
              <a:t>GUIDE : </a:t>
            </a:r>
            <a:r>
              <a:rPr lang="en-US" sz="2654" dirty="0">
                <a:solidFill>
                  <a:srgbClr val="000000"/>
                </a:solidFill>
                <a:latin typeface="Arimo"/>
              </a:rPr>
              <a:t>PROF. ANIL KADU</a:t>
            </a:r>
          </a:p>
        </p:txBody>
      </p:sp>
      <p:sp>
        <p:nvSpPr>
          <p:cNvPr id="9" name="TextBox 9"/>
          <p:cNvSpPr txBox="1"/>
          <p:nvPr/>
        </p:nvSpPr>
        <p:spPr>
          <a:xfrm>
            <a:off x="-3199460" y="1235587"/>
            <a:ext cx="21448450" cy="883832"/>
          </a:xfrm>
          <a:prstGeom prst="rect">
            <a:avLst/>
          </a:prstGeom>
        </p:spPr>
        <p:txBody>
          <a:bodyPr lIns="0" tIns="0" rIns="0" bIns="0" rtlCol="0" anchor="t">
            <a:spAutoFit/>
          </a:bodyPr>
          <a:lstStyle/>
          <a:p>
            <a:pPr marL="0" indent="0" algn="ctr">
              <a:lnSpc>
                <a:spcPts val="7545"/>
              </a:lnSpc>
              <a:buNone/>
            </a:pPr>
            <a:r>
              <a:rPr lang="en-US" sz="4800" b="1" dirty="0">
                <a:latin typeface="Instrument Sans" pitchFamily="34" charset="0"/>
                <a:ea typeface="Instrument Sans" pitchFamily="34" charset="-122"/>
                <a:cs typeface="Instrument Sans" pitchFamily="34" charset="-120"/>
              </a:rPr>
              <a:t>Automatic Solar Plate Tracker and Cleaner</a:t>
            </a:r>
            <a:endParaRPr lang="en-US" sz="4800" dirty="0"/>
          </a:p>
        </p:txBody>
      </p:sp>
      <p:sp>
        <p:nvSpPr>
          <p:cNvPr id="10" name="TextBox 10"/>
          <p:cNvSpPr txBox="1"/>
          <p:nvPr/>
        </p:nvSpPr>
        <p:spPr>
          <a:xfrm>
            <a:off x="1818608" y="531643"/>
            <a:ext cx="10993184" cy="501419"/>
          </a:xfrm>
          <a:prstGeom prst="rect">
            <a:avLst/>
          </a:prstGeom>
        </p:spPr>
        <p:txBody>
          <a:bodyPr lIns="0" tIns="0" rIns="0" bIns="0" rtlCol="0" anchor="t">
            <a:spAutoFit/>
          </a:bodyPr>
          <a:lstStyle/>
          <a:p>
            <a:pPr algn="ctr">
              <a:lnSpc>
                <a:spcPts val="4054"/>
              </a:lnSpc>
              <a:spcBef>
                <a:spcPct val="0"/>
              </a:spcBef>
            </a:pPr>
            <a:r>
              <a:rPr lang="en-US" sz="3381" dirty="0">
                <a:solidFill>
                  <a:srgbClr val="000000"/>
                </a:solidFill>
                <a:latin typeface="Montserrat"/>
              </a:rPr>
              <a:t>IOT End Semester Assessment SEM II 2023-2024</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diagram of a circuit board&#10;&#10;Description automatically generated">
            <a:extLst>
              <a:ext uri="{FF2B5EF4-FFF2-40B4-BE49-F238E27FC236}">
                <a16:creationId xmlns:a16="http://schemas.microsoft.com/office/drawing/2014/main" id="{4C6EEA83-7919-252E-45CD-6FB0F43CBEF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246504" y="1733107"/>
            <a:ext cx="5625078" cy="5282596"/>
          </a:xfrm>
          <a:prstGeom prst="rect">
            <a:avLst/>
          </a:prstGeom>
          <a:noFill/>
          <a:ln>
            <a:noFill/>
          </a:ln>
        </p:spPr>
      </p:pic>
      <p:sp>
        <p:nvSpPr>
          <p:cNvPr id="5" name="TextBox 4">
            <a:extLst>
              <a:ext uri="{FF2B5EF4-FFF2-40B4-BE49-F238E27FC236}">
                <a16:creationId xmlns:a16="http://schemas.microsoft.com/office/drawing/2014/main" id="{F7B97816-8224-D74F-AFB7-4B30D98FFF61}"/>
              </a:ext>
            </a:extLst>
          </p:cNvPr>
          <p:cNvSpPr txBox="1"/>
          <p:nvPr/>
        </p:nvSpPr>
        <p:spPr>
          <a:xfrm>
            <a:off x="4828478" y="446048"/>
            <a:ext cx="7315200" cy="646331"/>
          </a:xfrm>
          <a:prstGeom prst="rect">
            <a:avLst/>
          </a:prstGeom>
          <a:noFill/>
        </p:spPr>
        <p:txBody>
          <a:bodyPr wrap="square">
            <a:spAutoFit/>
          </a:bodyPr>
          <a:lstStyle/>
          <a:p>
            <a:r>
              <a:rPr lang="en-US" sz="3600" b="1" kern="0" dirty="0">
                <a:solidFill>
                  <a:srgbClr val="000000"/>
                </a:solidFill>
                <a:effectLst/>
                <a:highlight>
                  <a:srgbClr val="FFFF00"/>
                </a:highlight>
                <a:latin typeface="Times New Roman" panose="02020603050405020304" pitchFamily="18" charset="0"/>
                <a:ea typeface="Times New Roman" panose="02020603050405020304" pitchFamily="18" charset="0"/>
              </a:rPr>
              <a:t>Circuit diagram </a:t>
            </a:r>
            <a:endParaRPr lang="en-IN" sz="3600" b="1" dirty="0">
              <a:highlight>
                <a:srgbClr val="FFFF00"/>
              </a:highlight>
            </a:endParaRPr>
          </a:p>
        </p:txBody>
      </p:sp>
    </p:spTree>
    <p:extLst>
      <p:ext uri="{BB962C8B-B14F-4D97-AF65-F5344CB8AC3E}">
        <p14:creationId xmlns:p14="http://schemas.microsoft.com/office/powerpoint/2010/main" val="20003534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2590EA5-E012-002B-470A-367A7764DE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9843" y="1400237"/>
            <a:ext cx="8446833" cy="5903812"/>
          </a:xfrm>
          <a:prstGeom prst="rect">
            <a:avLst/>
          </a:prstGeom>
        </p:spPr>
      </p:pic>
      <p:sp>
        <p:nvSpPr>
          <p:cNvPr id="3" name="TextBox 2">
            <a:extLst>
              <a:ext uri="{FF2B5EF4-FFF2-40B4-BE49-F238E27FC236}">
                <a16:creationId xmlns:a16="http://schemas.microsoft.com/office/drawing/2014/main" id="{783165FF-10CD-F2FF-EF72-472F15EF43D7}"/>
              </a:ext>
            </a:extLst>
          </p:cNvPr>
          <p:cNvSpPr txBox="1"/>
          <p:nvPr/>
        </p:nvSpPr>
        <p:spPr>
          <a:xfrm>
            <a:off x="3253724" y="809662"/>
            <a:ext cx="7315200" cy="646331"/>
          </a:xfrm>
          <a:prstGeom prst="rect">
            <a:avLst/>
          </a:prstGeom>
          <a:noFill/>
        </p:spPr>
        <p:txBody>
          <a:bodyPr wrap="square">
            <a:spAutoFit/>
          </a:bodyPr>
          <a:lstStyle/>
          <a:p>
            <a:pPr algn="ctr"/>
            <a:r>
              <a:rPr lang="en-US" sz="3600" b="1" kern="0" dirty="0">
                <a:solidFill>
                  <a:srgbClr val="000000"/>
                </a:solidFill>
                <a:effectLst/>
                <a:highlight>
                  <a:srgbClr val="FFFF00"/>
                </a:highlight>
                <a:latin typeface="Times New Roman" panose="02020603050405020304" pitchFamily="18" charset="0"/>
                <a:ea typeface="Times New Roman" panose="02020603050405020304" pitchFamily="18" charset="0"/>
              </a:rPr>
              <a:t>Block diagram </a:t>
            </a:r>
            <a:endParaRPr lang="en-IN" sz="3600" b="1" dirty="0">
              <a:highlight>
                <a:srgbClr val="FFFF00"/>
              </a:highlight>
            </a:endParaRPr>
          </a:p>
        </p:txBody>
      </p:sp>
    </p:spTree>
    <p:extLst>
      <p:ext uri="{BB962C8B-B14F-4D97-AF65-F5344CB8AC3E}">
        <p14:creationId xmlns:p14="http://schemas.microsoft.com/office/powerpoint/2010/main" val="1218967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53C2E18-16E7-85F1-F3AF-13CD9A954DAB}"/>
              </a:ext>
            </a:extLst>
          </p:cNvPr>
          <p:cNvPicPr>
            <a:picLocks noChangeAspect="1"/>
          </p:cNvPicPr>
          <p:nvPr/>
        </p:nvPicPr>
        <p:blipFill>
          <a:blip r:embed="rId2"/>
          <a:stretch>
            <a:fillRect/>
          </a:stretch>
        </p:blipFill>
        <p:spPr>
          <a:xfrm>
            <a:off x="460916" y="479501"/>
            <a:ext cx="6585489" cy="3750642"/>
          </a:xfrm>
          <a:prstGeom prst="rect">
            <a:avLst/>
          </a:prstGeom>
        </p:spPr>
      </p:pic>
      <p:pic>
        <p:nvPicPr>
          <p:cNvPr id="5" name="Picture 4">
            <a:extLst>
              <a:ext uri="{FF2B5EF4-FFF2-40B4-BE49-F238E27FC236}">
                <a16:creationId xmlns:a16="http://schemas.microsoft.com/office/drawing/2014/main" id="{13C1A2B8-E475-EB8F-7119-D5A52A707944}"/>
              </a:ext>
            </a:extLst>
          </p:cNvPr>
          <p:cNvPicPr>
            <a:picLocks noChangeAspect="1"/>
          </p:cNvPicPr>
          <p:nvPr/>
        </p:nvPicPr>
        <p:blipFill>
          <a:blip r:embed="rId3"/>
          <a:stretch>
            <a:fillRect/>
          </a:stretch>
        </p:blipFill>
        <p:spPr>
          <a:xfrm>
            <a:off x="7315200" y="479501"/>
            <a:ext cx="6585489" cy="5367173"/>
          </a:xfrm>
          <a:prstGeom prst="rect">
            <a:avLst/>
          </a:prstGeom>
        </p:spPr>
      </p:pic>
    </p:spTree>
    <p:extLst>
      <p:ext uri="{BB962C8B-B14F-4D97-AF65-F5344CB8AC3E}">
        <p14:creationId xmlns:p14="http://schemas.microsoft.com/office/powerpoint/2010/main" val="40586460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1428155"/>
            <a:ext cx="5554980"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Advantages</a:t>
            </a:r>
            <a:endParaRPr lang="en-US" sz="4374" dirty="0"/>
          </a:p>
        </p:txBody>
      </p:sp>
      <p:sp>
        <p:nvSpPr>
          <p:cNvPr id="5" name="Shape 2"/>
          <p:cNvSpPr/>
          <p:nvPr/>
        </p:nvSpPr>
        <p:spPr>
          <a:xfrm>
            <a:off x="2037993" y="2566868"/>
            <a:ext cx="5166122" cy="2006203"/>
          </a:xfrm>
          <a:prstGeom prst="roundRect">
            <a:avLst>
              <a:gd name="adj" fmla="val 4984"/>
            </a:avLst>
          </a:prstGeom>
          <a:noFill/>
          <a:ln w="7620">
            <a:solidFill>
              <a:srgbClr val="C9CACE"/>
            </a:solidFill>
            <a:prstDash val="solid"/>
          </a:ln>
        </p:spPr>
      </p:sp>
      <p:sp>
        <p:nvSpPr>
          <p:cNvPr id="6" name="Text 3"/>
          <p:cNvSpPr/>
          <p:nvPr/>
        </p:nvSpPr>
        <p:spPr>
          <a:xfrm>
            <a:off x="2267783" y="2796659"/>
            <a:ext cx="2777490"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Increased Efficiency</a:t>
            </a:r>
            <a:endParaRPr lang="en-US" sz="2187" dirty="0"/>
          </a:p>
        </p:txBody>
      </p:sp>
      <p:sp>
        <p:nvSpPr>
          <p:cNvPr id="7" name="Text 4"/>
          <p:cNvSpPr/>
          <p:nvPr/>
        </p:nvSpPr>
        <p:spPr>
          <a:xfrm>
            <a:off x="2267783" y="3277076"/>
            <a:ext cx="4706541" cy="1066205"/>
          </a:xfrm>
          <a:prstGeom prst="rect">
            <a:avLst/>
          </a:prstGeom>
          <a:noFill/>
          <a:ln/>
        </p:spPr>
        <p:txBody>
          <a:bodyPr wrap="square" rtlCol="0" anchor="t"/>
          <a:lstStyle/>
          <a:p>
            <a:pPr marL="0" indent="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The sun tracking and cleaning features can improve the solar panel's energy.</a:t>
            </a:r>
            <a:endParaRPr lang="en-US" sz="1750" dirty="0"/>
          </a:p>
        </p:txBody>
      </p:sp>
      <p:sp>
        <p:nvSpPr>
          <p:cNvPr id="8" name="Shape 5"/>
          <p:cNvSpPr/>
          <p:nvPr/>
        </p:nvSpPr>
        <p:spPr>
          <a:xfrm>
            <a:off x="7426285" y="2566868"/>
            <a:ext cx="5166122" cy="2006203"/>
          </a:xfrm>
          <a:prstGeom prst="roundRect">
            <a:avLst>
              <a:gd name="adj" fmla="val 4984"/>
            </a:avLst>
          </a:prstGeom>
          <a:noFill/>
          <a:ln w="7620">
            <a:solidFill>
              <a:srgbClr val="C9CACE"/>
            </a:solidFill>
            <a:prstDash val="solid"/>
          </a:ln>
        </p:spPr>
      </p:sp>
      <p:sp>
        <p:nvSpPr>
          <p:cNvPr id="9" name="Text 6"/>
          <p:cNvSpPr/>
          <p:nvPr/>
        </p:nvSpPr>
        <p:spPr>
          <a:xfrm>
            <a:off x="7656076" y="2796659"/>
            <a:ext cx="2920722"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Reduced Maintenance</a:t>
            </a:r>
            <a:endParaRPr lang="en-US" sz="2187" dirty="0"/>
          </a:p>
        </p:txBody>
      </p:sp>
      <p:sp>
        <p:nvSpPr>
          <p:cNvPr id="10" name="Text 7"/>
          <p:cNvSpPr/>
          <p:nvPr/>
        </p:nvSpPr>
        <p:spPr>
          <a:xfrm>
            <a:off x="7656076" y="3277076"/>
            <a:ext cx="4706541" cy="1066205"/>
          </a:xfrm>
          <a:prstGeom prst="rect">
            <a:avLst/>
          </a:prstGeom>
          <a:noFill/>
          <a:ln/>
        </p:spPr>
        <p:txBody>
          <a:bodyPr wrap="square" rtlCol="0" anchor="t"/>
          <a:lstStyle/>
          <a:p>
            <a:pPr marL="0" indent="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Automated cleaning eliminates the need for manual panel cleaning, reducing labor and maintenance costs.</a:t>
            </a:r>
            <a:endParaRPr lang="en-US" sz="1750" dirty="0"/>
          </a:p>
        </p:txBody>
      </p:sp>
      <p:sp>
        <p:nvSpPr>
          <p:cNvPr id="11" name="Shape 8"/>
          <p:cNvSpPr/>
          <p:nvPr/>
        </p:nvSpPr>
        <p:spPr>
          <a:xfrm>
            <a:off x="2037993" y="4795242"/>
            <a:ext cx="5166122" cy="2006203"/>
          </a:xfrm>
          <a:prstGeom prst="roundRect">
            <a:avLst>
              <a:gd name="adj" fmla="val 4984"/>
            </a:avLst>
          </a:prstGeom>
          <a:noFill/>
          <a:ln w="7620">
            <a:solidFill>
              <a:srgbClr val="C9CACE"/>
            </a:solidFill>
            <a:prstDash val="solid"/>
          </a:ln>
        </p:spPr>
      </p:sp>
      <p:sp>
        <p:nvSpPr>
          <p:cNvPr id="12" name="Text 9"/>
          <p:cNvSpPr/>
          <p:nvPr/>
        </p:nvSpPr>
        <p:spPr>
          <a:xfrm>
            <a:off x="2267783" y="5025033"/>
            <a:ext cx="2777490"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Improved Reliability</a:t>
            </a:r>
            <a:endParaRPr lang="en-US" sz="2187" dirty="0"/>
          </a:p>
        </p:txBody>
      </p:sp>
      <p:sp>
        <p:nvSpPr>
          <p:cNvPr id="13" name="Text 10"/>
          <p:cNvSpPr/>
          <p:nvPr/>
        </p:nvSpPr>
        <p:spPr>
          <a:xfrm>
            <a:off x="2267783" y="5505450"/>
            <a:ext cx="4706541" cy="1066205"/>
          </a:xfrm>
          <a:prstGeom prst="rect">
            <a:avLst/>
          </a:prstGeom>
          <a:noFill/>
          <a:ln/>
        </p:spPr>
        <p:txBody>
          <a:bodyPr wrap="square" rtlCol="0" anchor="t"/>
          <a:lstStyle/>
          <a:p>
            <a:pPr marL="0" indent="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Continuous monitoring and optimization of the system ensures optimal performance and reliability.</a:t>
            </a:r>
            <a:endParaRPr lang="en-US" sz="1750" dirty="0"/>
          </a:p>
        </p:txBody>
      </p:sp>
      <p:sp>
        <p:nvSpPr>
          <p:cNvPr id="14" name="Shape 11"/>
          <p:cNvSpPr/>
          <p:nvPr/>
        </p:nvSpPr>
        <p:spPr>
          <a:xfrm>
            <a:off x="7426285" y="4795242"/>
            <a:ext cx="5166122" cy="2006203"/>
          </a:xfrm>
          <a:prstGeom prst="roundRect">
            <a:avLst>
              <a:gd name="adj" fmla="val 4984"/>
            </a:avLst>
          </a:prstGeom>
          <a:noFill/>
          <a:ln w="7620">
            <a:solidFill>
              <a:srgbClr val="C9CACE"/>
            </a:solidFill>
            <a:prstDash val="solid"/>
          </a:ln>
        </p:spPr>
      </p:sp>
      <p:sp>
        <p:nvSpPr>
          <p:cNvPr id="15" name="Text 12"/>
          <p:cNvSpPr/>
          <p:nvPr/>
        </p:nvSpPr>
        <p:spPr>
          <a:xfrm>
            <a:off x="7656076" y="5025033"/>
            <a:ext cx="2777490" cy="347186"/>
          </a:xfrm>
          <a:prstGeom prst="rect">
            <a:avLst/>
          </a:prstGeom>
          <a:noFill/>
          <a:ln/>
        </p:spPr>
        <p:txBody>
          <a:bodyPr wrap="non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Cost Savings</a:t>
            </a:r>
            <a:endParaRPr lang="en-US" sz="2187" dirty="0"/>
          </a:p>
        </p:txBody>
      </p:sp>
      <p:sp>
        <p:nvSpPr>
          <p:cNvPr id="16" name="Text 13"/>
          <p:cNvSpPr/>
          <p:nvPr/>
        </p:nvSpPr>
        <p:spPr>
          <a:xfrm>
            <a:off x="7656076" y="5505450"/>
            <a:ext cx="4706541" cy="1066205"/>
          </a:xfrm>
          <a:prstGeom prst="rect">
            <a:avLst/>
          </a:prstGeom>
          <a:noFill/>
          <a:ln/>
        </p:spPr>
        <p:txBody>
          <a:bodyPr wrap="square" rtlCol="0" anchor="t"/>
          <a:lstStyle/>
          <a:p>
            <a:pPr marL="0" indent="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The improved efficiency and reduced maintenance can lead to significant cost savings over the system's lifetime.</a:t>
            </a:r>
            <a:endParaRPr lang="en-US" sz="17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027872"/>
            <a:ext cx="5554980"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Disadvantages</a:t>
            </a:r>
            <a:endParaRPr lang="en-US" sz="4374" dirty="0"/>
          </a:p>
        </p:txBody>
      </p:sp>
      <p:pic>
        <p:nvPicPr>
          <p:cNvPr id="5" name="Image 1" descr="preencoded.png"/>
          <p:cNvPicPr>
            <a:picLocks noChangeAspect="1"/>
          </p:cNvPicPr>
          <p:nvPr/>
        </p:nvPicPr>
        <p:blipFill>
          <a:blip r:embed="rId4"/>
          <a:stretch>
            <a:fillRect/>
          </a:stretch>
        </p:blipFill>
        <p:spPr>
          <a:xfrm>
            <a:off x="2037993" y="3166586"/>
            <a:ext cx="555427" cy="555427"/>
          </a:xfrm>
          <a:prstGeom prst="rect">
            <a:avLst/>
          </a:prstGeom>
        </p:spPr>
      </p:pic>
      <p:sp>
        <p:nvSpPr>
          <p:cNvPr id="6" name="Text 2"/>
          <p:cNvSpPr/>
          <p:nvPr/>
        </p:nvSpPr>
        <p:spPr>
          <a:xfrm>
            <a:off x="2037993" y="3944183"/>
            <a:ext cx="2777490"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Higher Initial Cost</a:t>
            </a:r>
            <a:endParaRPr lang="en-US" sz="2187" dirty="0"/>
          </a:p>
        </p:txBody>
      </p:sp>
      <p:sp>
        <p:nvSpPr>
          <p:cNvPr id="7" name="Text 3"/>
          <p:cNvSpPr/>
          <p:nvPr/>
        </p:nvSpPr>
        <p:spPr>
          <a:xfrm>
            <a:off x="2037993" y="4424601"/>
            <a:ext cx="3295888" cy="1421606"/>
          </a:xfrm>
          <a:prstGeom prst="rect">
            <a:avLst/>
          </a:prstGeom>
          <a:noFill/>
          <a:ln/>
        </p:spPr>
        <p:txBody>
          <a:bodyPr wrap="square" rtlCol="0" anchor="t"/>
          <a:lstStyle/>
          <a:p>
            <a:pPr marL="0" indent="0" algn="l">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The additional sensors, actuators, and control systems required may increase the initial installation cost.</a:t>
            </a:r>
            <a:endParaRPr lang="en-US" sz="1750" dirty="0"/>
          </a:p>
        </p:txBody>
      </p:sp>
      <p:pic>
        <p:nvPicPr>
          <p:cNvPr id="8" name="Image 2" descr="preencoded.png"/>
          <p:cNvPicPr>
            <a:picLocks noChangeAspect="1"/>
          </p:cNvPicPr>
          <p:nvPr/>
        </p:nvPicPr>
        <p:blipFill>
          <a:blip r:embed="rId5"/>
          <a:stretch>
            <a:fillRect/>
          </a:stretch>
        </p:blipFill>
        <p:spPr>
          <a:xfrm>
            <a:off x="5667137" y="3166586"/>
            <a:ext cx="555427" cy="555427"/>
          </a:xfrm>
          <a:prstGeom prst="rect">
            <a:avLst/>
          </a:prstGeom>
        </p:spPr>
      </p:pic>
      <p:sp>
        <p:nvSpPr>
          <p:cNvPr id="9" name="Text 4"/>
          <p:cNvSpPr/>
          <p:nvPr/>
        </p:nvSpPr>
        <p:spPr>
          <a:xfrm>
            <a:off x="5667137" y="3944183"/>
            <a:ext cx="2851309"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Increased Complexity</a:t>
            </a:r>
            <a:endParaRPr lang="en-US" sz="2187" dirty="0"/>
          </a:p>
        </p:txBody>
      </p:sp>
      <p:sp>
        <p:nvSpPr>
          <p:cNvPr id="10" name="Text 5"/>
          <p:cNvSpPr/>
          <p:nvPr/>
        </p:nvSpPr>
        <p:spPr>
          <a:xfrm>
            <a:off x="5667137" y="4424601"/>
            <a:ext cx="3296007" cy="1421606"/>
          </a:xfrm>
          <a:prstGeom prst="rect">
            <a:avLst/>
          </a:prstGeom>
          <a:noFill/>
          <a:ln/>
        </p:spPr>
        <p:txBody>
          <a:bodyPr wrap="square" rtlCol="0" anchor="t"/>
          <a:lstStyle/>
          <a:p>
            <a:pPr marL="0" indent="0" algn="l">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The system's complexity may require more technical expertise for installation and maintenance.</a:t>
            </a:r>
            <a:endParaRPr lang="en-US" sz="1750" dirty="0"/>
          </a:p>
        </p:txBody>
      </p:sp>
      <p:pic>
        <p:nvPicPr>
          <p:cNvPr id="11" name="Image 3" descr="preencoded.png"/>
          <p:cNvPicPr>
            <a:picLocks noChangeAspect="1"/>
          </p:cNvPicPr>
          <p:nvPr/>
        </p:nvPicPr>
        <p:blipFill>
          <a:blip r:embed="rId6"/>
          <a:stretch>
            <a:fillRect/>
          </a:stretch>
        </p:blipFill>
        <p:spPr>
          <a:xfrm>
            <a:off x="9296400" y="3166586"/>
            <a:ext cx="555427" cy="555427"/>
          </a:xfrm>
          <a:prstGeom prst="rect">
            <a:avLst/>
          </a:prstGeom>
        </p:spPr>
      </p:pic>
      <p:sp>
        <p:nvSpPr>
          <p:cNvPr id="12" name="Text 6"/>
          <p:cNvSpPr/>
          <p:nvPr/>
        </p:nvSpPr>
        <p:spPr>
          <a:xfrm>
            <a:off x="9296400" y="3944183"/>
            <a:ext cx="2777490"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Power Consumption</a:t>
            </a:r>
            <a:endParaRPr lang="en-US" sz="2187" dirty="0"/>
          </a:p>
        </p:txBody>
      </p:sp>
      <p:sp>
        <p:nvSpPr>
          <p:cNvPr id="13" name="Text 7"/>
          <p:cNvSpPr/>
          <p:nvPr/>
        </p:nvSpPr>
        <p:spPr>
          <a:xfrm>
            <a:off x="9296400" y="4424601"/>
            <a:ext cx="3296007" cy="1777008"/>
          </a:xfrm>
          <a:prstGeom prst="rect">
            <a:avLst/>
          </a:prstGeom>
          <a:noFill/>
          <a:ln/>
        </p:spPr>
        <p:txBody>
          <a:bodyPr wrap="square" rtlCol="0" anchor="t"/>
          <a:lstStyle/>
          <a:p>
            <a:pPr marL="0" indent="0" algn="l">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The tracking and cleaning mechanisms may consume some of the generated solar power, reducing net energy output.</a:t>
            </a:r>
            <a:endParaRPr lang="en-US" sz="17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5" name="Text 1"/>
          <p:cNvSpPr/>
          <p:nvPr/>
        </p:nvSpPr>
        <p:spPr>
          <a:xfrm>
            <a:off x="833199" y="934760"/>
            <a:ext cx="5554980"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Future Scope</a:t>
            </a:r>
            <a:endParaRPr lang="en-US" sz="4374" dirty="0"/>
          </a:p>
        </p:txBody>
      </p:sp>
      <p:pic>
        <p:nvPicPr>
          <p:cNvPr id="6" name="Image 2" descr="preencoded.png"/>
          <p:cNvPicPr>
            <a:picLocks noChangeAspect="1"/>
          </p:cNvPicPr>
          <p:nvPr/>
        </p:nvPicPr>
        <p:blipFill>
          <a:blip r:embed="rId4"/>
          <a:stretch>
            <a:fillRect/>
          </a:stretch>
        </p:blipFill>
        <p:spPr>
          <a:xfrm>
            <a:off x="833199" y="1962388"/>
            <a:ext cx="1110972" cy="1777484"/>
          </a:xfrm>
          <a:prstGeom prst="rect">
            <a:avLst/>
          </a:prstGeom>
        </p:spPr>
      </p:pic>
      <p:sp>
        <p:nvSpPr>
          <p:cNvPr id="7" name="Text 2"/>
          <p:cNvSpPr/>
          <p:nvPr/>
        </p:nvSpPr>
        <p:spPr>
          <a:xfrm>
            <a:off x="2277428" y="2184559"/>
            <a:ext cx="2777490"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Integration with IoT</a:t>
            </a:r>
            <a:endParaRPr lang="en-US" sz="2187" dirty="0"/>
          </a:p>
        </p:txBody>
      </p:sp>
      <p:sp>
        <p:nvSpPr>
          <p:cNvPr id="8" name="Text 3"/>
          <p:cNvSpPr/>
          <p:nvPr/>
        </p:nvSpPr>
        <p:spPr>
          <a:xfrm>
            <a:off x="2277428" y="2664976"/>
            <a:ext cx="7862173" cy="710803"/>
          </a:xfrm>
          <a:prstGeom prst="rect">
            <a:avLst/>
          </a:prstGeom>
          <a:noFill/>
          <a:ln/>
        </p:spPr>
        <p:txBody>
          <a:bodyPr wrap="square" rtlCol="0" anchor="t"/>
          <a:lstStyle/>
          <a:p>
            <a:pPr marL="0" indent="0" algn="l">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Integrate the system with IoT platforms to enable remote monitoring, control, and optimization.</a:t>
            </a:r>
            <a:endParaRPr lang="en-US" sz="1750" dirty="0"/>
          </a:p>
        </p:txBody>
      </p:sp>
      <p:pic>
        <p:nvPicPr>
          <p:cNvPr id="9" name="Image 3" descr="preencoded.png"/>
          <p:cNvPicPr>
            <a:picLocks noChangeAspect="1"/>
          </p:cNvPicPr>
          <p:nvPr/>
        </p:nvPicPr>
        <p:blipFill>
          <a:blip r:embed="rId5"/>
          <a:stretch>
            <a:fillRect/>
          </a:stretch>
        </p:blipFill>
        <p:spPr>
          <a:xfrm>
            <a:off x="833199" y="3739872"/>
            <a:ext cx="1110972" cy="1777484"/>
          </a:xfrm>
          <a:prstGeom prst="rect">
            <a:avLst/>
          </a:prstGeom>
        </p:spPr>
      </p:pic>
      <p:sp>
        <p:nvSpPr>
          <p:cNvPr id="10" name="Text 4"/>
          <p:cNvSpPr/>
          <p:nvPr/>
        </p:nvSpPr>
        <p:spPr>
          <a:xfrm>
            <a:off x="2277428" y="3962043"/>
            <a:ext cx="2844641"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Advanced Algorithms</a:t>
            </a:r>
            <a:endParaRPr lang="en-US" sz="2187" dirty="0"/>
          </a:p>
        </p:txBody>
      </p:sp>
      <p:sp>
        <p:nvSpPr>
          <p:cNvPr id="11" name="Text 5"/>
          <p:cNvSpPr/>
          <p:nvPr/>
        </p:nvSpPr>
        <p:spPr>
          <a:xfrm>
            <a:off x="2277428" y="4442460"/>
            <a:ext cx="7862173" cy="710803"/>
          </a:xfrm>
          <a:prstGeom prst="rect">
            <a:avLst/>
          </a:prstGeom>
          <a:noFill/>
          <a:ln/>
        </p:spPr>
        <p:txBody>
          <a:bodyPr wrap="square" rtlCol="0" anchor="t"/>
          <a:lstStyle/>
          <a:p>
            <a:pPr marL="0" indent="0" algn="l">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Develop more sophisticated algorithms for sun tracking and panel cleaning to further improve efficiency.</a:t>
            </a:r>
            <a:endParaRPr lang="en-US" sz="1750" dirty="0"/>
          </a:p>
        </p:txBody>
      </p:sp>
      <p:pic>
        <p:nvPicPr>
          <p:cNvPr id="12" name="Image 4" descr="preencoded.png"/>
          <p:cNvPicPr>
            <a:picLocks noChangeAspect="1"/>
          </p:cNvPicPr>
          <p:nvPr/>
        </p:nvPicPr>
        <p:blipFill>
          <a:blip r:embed="rId6"/>
          <a:stretch>
            <a:fillRect/>
          </a:stretch>
        </p:blipFill>
        <p:spPr>
          <a:xfrm>
            <a:off x="833199" y="5517356"/>
            <a:ext cx="1110972" cy="1777484"/>
          </a:xfrm>
          <a:prstGeom prst="rect">
            <a:avLst/>
          </a:prstGeom>
        </p:spPr>
      </p:pic>
      <p:sp>
        <p:nvSpPr>
          <p:cNvPr id="13" name="Text 6"/>
          <p:cNvSpPr/>
          <p:nvPr/>
        </p:nvSpPr>
        <p:spPr>
          <a:xfrm>
            <a:off x="2277428" y="5739527"/>
            <a:ext cx="3033712"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Expanded Applications</a:t>
            </a:r>
            <a:endParaRPr lang="en-US" sz="2187" dirty="0"/>
          </a:p>
        </p:txBody>
      </p:sp>
      <p:sp>
        <p:nvSpPr>
          <p:cNvPr id="14" name="Text 7"/>
          <p:cNvSpPr/>
          <p:nvPr/>
        </p:nvSpPr>
        <p:spPr>
          <a:xfrm>
            <a:off x="2277428" y="6219944"/>
            <a:ext cx="7862173" cy="710803"/>
          </a:xfrm>
          <a:prstGeom prst="rect">
            <a:avLst/>
          </a:prstGeom>
          <a:noFill/>
          <a:ln/>
        </p:spPr>
        <p:txBody>
          <a:bodyPr wrap="square" rtlCol="0" anchor="t"/>
          <a:lstStyle/>
          <a:p>
            <a:pPr marL="0" indent="0" algn="l">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Explore the application of this technology in other renewable energy systems, such as wind turbines.</a:t>
            </a:r>
            <a:endParaRPr lang="en-US" sz="17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0FC442B9-5D8F-2A86-0BCA-3823FD946AE3}"/>
              </a:ext>
            </a:extLst>
          </p:cNvPr>
          <p:cNvSpPr txBox="1"/>
          <p:nvPr/>
        </p:nvSpPr>
        <p:spPr>
          <a:xfrm>
            <a:off x="3100038" y="3085331"/>
            <a:ext cx="8140390" cy="1323439"/>
          </a:xfrm>
          <a:prstGeom prst="rect">
            <a:avLst/>
          </a:prstGeom>
          <a:noFill/>
        </p:spPr>
        <p:txBody>
          <a:bodyPr wrap="square" rtlCol="0">
            <a:spAutoFit/>
          </a:bodyPr>
          <a:lstStyle/>
          <a:p>
            <a:pPr algn="ctr"/>
            <a:r>
              <a:rPr lang="en-US" sz="8000" dirty="0">
                <a:solidFill>
                  <a:srgbClr val="0070C0"/>
                </a:solidFill>
              </a:rPr>
              <a:t>Thank You</a:t>
            </a:r>
            <a:endParaRPr lang="en-IN" sz="8000" dirty="0">
              <a:solidFill>
                <a:srgbClr val="0070C0"/>
              </a:solidFill>
            </a:endParaRPr>
          </a:p>
        </p:txBody>
      </p:sp>
    </p:spTree>
    <p:extLst>
      <p:ext uri="{BB962C8B-B14F-4D97-AF65-F5344CB8AC3E}">
        <p14:creationId xmlns:p14="http://schemas.microsoft.com/office/powerpoint/2010/main" val="20637871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rot="-5401349">
            <a:off x="-3211205" y="4196855"/>
            <a:ext cx="7163761" cy="901758"/>
            <a:chOff x="0" y="0"/>
            <a:chExt cx="11939601" cy="1502930"/>
          </a:xfrm>
        </p:grpSpPr>
        <p:sp>
          <p:nvSpPr>
            <p:cNvPr id="3" name="Freeform 3"/>
            <p:cNvSpPr/>
            <p:nvPr/>
          </p:nvSpPr>
          <p:spPr>
            <a:xfrm>
              <a:off x="0" y="0"/>
              <a:ext cx="11939565" cy="1502955"/>
            </a:xfrm>
            <a:custGeom>
              <a:avLst/>
              <a:gdLst/>
              <a:ahLst/>
              <a:cxnLst/>
              <a:rect l="l" t="t" r="r" b="b"/>
              <a:pathLst>
                <a:path w="11939565" h="1502955">
                  <a:moveTo>
                    <a:pt x="0" y="0"/>
                  </a:moveTo>
                  <a:lnTo>
                    <a:pt x="11939565" y="0"/>
                  </a:lnTo>
                  <a:lnTo>
                    <a:pt x="11939565" y="1502955"/>
                  </a:lnTo>
                  <a:lnTo>
                    <a:pt x="0" y="1502955"/>
                  </a:lnTo>
                  <a:close/>
                </a:path>
              </a:pathLst>
            </a:custGeom>
            <a:solidFill>
              <a:srgbClr val="000080"/>
            </a:solidFill>
          </p:spPr>
        </p:sp>
        <p:sp>
          <p:nvSpPr>
            <p:cNvPr id="4" name="TextBox 4"/>
            <p:cNvSpPr txBox="1"/>
            <p:nvPr/>
          </p:nvSpPr>
          <p:spPr>
            <a:xfrm>
              <a:off x="0" y="-104775"/>
              <a:ext cx="11939601" cy="1607705"/>
            </a:xfrm>
            <a:prstGeom prst="rect">
              <a:avLst/>
            </a:prstGeom>
          </p:spPr>
          <p:txBody>
            <a:bodyPr lIns="40640" tIns="40640" rIns="40640" bIns="40640" rtlCol="0" anchor="t"/>
            <a:lstStyle/>
            <a:p>
              <a:pPr algn="ctr">
                <a:lnSpc>
                  <a:spcPts val="3359"/>
                </a:lnSpc>
              </a:pPr>
              <a:r>
                <a:rPr lang="en-US" sz="2799" spc="-13">
                  <a:solidFill>
                    <a:srgbClr val="FFFFFF"/>
                  </a:solidFill>
                  <a:latin typeface="Evolventa Bold"/>
                </a:rPr>
                <a:t>Vishwakarma  Institute  of  Technology</a:t>
              </a:r>
            </a:p>
          </p:txBody>
        </p:sp>
      </p:grpSp>
      <p:sp>
        <p:nvSpPr>
          <p:cNvPr id="5" name="Freeform 5"/>
          <p:cNvSpPr/>
          <p:nvPr/>
        </p:nvSpPr>
        <p:spPr>
          <a:xfrm>
            <a:off x="0" y="0"/>
            <a:ext cx="804129" cy="1065677"/>
          </a:xfrm>
          <a:custGeom>
            <a:avLst/>
            <a:gdLst/>
            <a:ahLst/>
            <a:cxnLst/>
            <a:rect l="l" t="t" r="r" b="b"/>
            <a:pathLst>
              <a:path w="1005161" h="1332096">
                <a:moveTo>
                  <a:pt x="0" y="0"/>
                </a:moveTo>
                <a:lnTo>
                  <a:pt x="1005161" y="0"/>
                </a:lnTo>
                <a:lnTo>
                  <a:pt x="1005161" y="1332096"/>
                </a:lnTo>
                <a:lnTo>
                  <a:pt x="0" y="1332096"/>
                </a:lnTo>
                <a:lnTo>
                  <a:pt x="0" y="0"/>
                </a:lnTo>
                <a:close/>
              </a:path>
            </a:pathLst>
          </a:custGeom>
          <a:blipFill>
            <a:blip r:embed="rId2"/>
            <a:stretch>
              <a:fillRect l="-334" r="-334"/>
            </a:stretch>
          </a:blipFill>
        </p:spPr>
      </p:sp>
      <p:grpSp>
        <p:nvGrpSpPr>
          <p:cNvPr id="6" name="Group 6"/>
          <p:cNvGrpSpPr/>
          <p:nvPr/>
        </p:nvGrpSpPr>
        <p:grpSpPr>
          <a:xfrm>
            <a:off x="804129" y="37027"/>
            <a:ext cx="13807440" cy="1028650"/>
            <a:chOff x="0" y="0"/>
            <a:chExt cx="23012400" cy="1714418"/>
          </a:xfrm>
        </p:grpSpPr>
        <p:sp>
          <p:nvSpPr>
            <p:cNvPr id="7" name="Freeform 7"/>
            <p:cNvSpPr/>
            <p:nvPr/>
          </p:nvSpPr>
          <p:spPr>
            <a:xfrm>
              <a:off x="0" y="0"/>
              <a:ext cx="23012330" cy="1714442"/>
            </a:xfrm>
            <a:custGeom>
              <a:avLst/>
              <a:gdLst/>
              <a:ahLst/>
              <a:cxnLst/>
              <a:rect l="l" t="t" r="r" b="b"/>
              <a:pathLst>
                <a:path w="23012330" h="1714442">
                  <a:moveTo>
                    <a:pt x="0" y="0"/>
                  </a:moveTo>
                  <a:lnTo>
                    <a:pt x="23012330" y="0"/>
                  </a:lnTo>
                  <a:lnTo>
                    <a:pt x="23012330" y="1714442"/>
                  </a:lnTo>
                  <a:lnTo>
                    <a:pt x="0" y="1714442"/>
                  </a:lnTo>
                  <a:close/>
                </a:path>
              </a:pathLst>
            </a:custGeom>
            <a:solidFill>
              <a:srgbClr val="000080"/>
            </a:solidFill>
          </p:spPr>
        </p:sp>
        <p:sp>
          <p:nvSpPr>
            <p:cNvPr id="8" name="TextBox 8"/>
            <p:cNvSpPr txBox="1"/>
            <p:nvPr/>
          </p:nvSpPr>
          <p:spPr>
            <a:xfrm>
              <a:off x="0" y="-28575"/>
              <a:ext cx="23012400" cy="1742993"/>
            </a:xfrm>
            <a:prstGeom prst="rect">
              <a:avLst/>
            </a:prstGeom>
          </p:spPr>
          <p:txBody>
            <a:bodyPr lIns="40640" tIns="40640" rIns="40640" bIns="40640" rtlCol="0" anchor="t"/>
            <a:lstStyle/>
            <a:p>
              <a:pPr algn="ctr">
                <a:lnSpc>
                  <a:spcPts val="5471"/>
                </a:lnSpc>
              </a:pPr>
              <a:r>
                <a:rPr lang="en-US" sz="4559" spc="-22">
                  <a:solidFill>
                    <a:srgbClr val="FFFFFF"/>
                  </a:solidFill>
                  <a:latin typeface="Arimo Bold"/>
                </a:rPr>
                <a:t>CONTENT</a:t>
              </a:r>
            </a:p>
          </p:txBody>
        </p:sp>
      </p:grpSp>
      <p:sp>
        <p:nvSpPr>
          <p:cNvPr id="9" name="TextBox 9"/>
          <p:cNvSpPr txBox="1"/>
          <p:nvPr/>
        </p:nvSpPr>
        <p:spPr>
          <a:xfrm>
            <a:off x="804129" y="1082822"/>
            <a:ext cx="7276868" cy="7367786"/>
          </a:xfrm>
          <a:prstGeom prst="rect">
            <a:avLst/>
          </a:prstGeom>
        </p:spPr>
        <p:txBody>
          <a:bodyPr wrap="square" lIns="0" tIns="0" rIns="0" bIns="0" rtlCol="0" anchor="t">
            <a:spAutoFit/>
          </a:bodyPr>
          <a:lstStyle/>
          <a:p>
            <a:pPr marL="856677" lvl="1" indent="-428338">
              <a:lnSpc>
                <a:spcPts val="5793"/>
              </a:lnSpc>
              <a:buFont typeface="Arial"/>
              <a:buChar char="•"/>
            </a:pPr>
            <a:r>
              <a:rPr lang="en-US" sz="3967" spc="37" dirty="0">
                <a:solidFill>
                  <a:srgbClr val="000000"/>
                </a:solidFill>
                <a:latin typeface="Arimo"/>
              </a:rPr>
              <a:t>Introduction</a:t>
            </a:r>
          </a:p>
          <a:p>
            <a:pPr marL="856677" lvl="1" indent="-428338">
              <a:lnSpc>
                <a:spcPts val="5793"/>
              </a:lnSpc>
              <a:buFont typeface="Arial"/>
              <a:buChar char="•"/>
            </a:pPr>
            <a:r>
              <a:rPr lang="en-US" sz="3967" spc="35" dirty="0">
                <a:solidFill>
                  <a:srgbClr val="000000"/>
                </a:solidFill>
                <a:latin typeface="Arimo"/>
              </a:rPr>
              <a:t>Problem Statement </a:t>
            </a:r>
          </a:p>
          <a:p>
            <a:pPr marL="856677" lvl="1" indent="-428338">
              <a:lnSpc>
                <a:spcPts val="5793"/>
              </a:lnSpc>
              <a:buFont typeface="Arial"/>
              <a:buChar char="•"/>
            </a:pPr>
            <a:r>
              <a:rPr lang="en-US" sz="3967" spc="35" dirty="0">
                <a:solidFill>
                  <a:srgbClr val="000000"/>
                </a:solidFill>
                <a:latin typeface="Arimo"/>
              </a:rPr>
              <a:t>Objectives</a:t>
            </a:r>
          </a:p>
          <a:p>
            <a:pPr marL="856677" lvl="1" indent="-428338">
              <a:lnSpc>
                <a:spcPts val="5793"/>
              </a:lnSpc>
              <a:buFont typeface="Arial"/>
              <a:buChar char="•"/>
            </a:pPr>
            <a:r>
              <a:rPr lang="en-US" sz="3967" spc="35" dirty="0">
                <a:solidFill>
                  <a:srgbClr val="000000"/>
                </a:solidFill>
                <a:latin typeface="Arimo"/>
              </a:rPr>
              <a:t>Methodology</a:t>
            </a:r>
          </a:p>
          <a:p>
            <a:pPr marL="856677" lvl="1" indent="-428338">
              <a:lnSpc>
                <a:spcPts val="5793"/>
              </a:lnSpc>
              <a:buFont typeface="Arial"/>
              <a:buChar char="•"/>
            </a:pPr>
            <a:r>
              <a:rPr lang="en-US" sz="3967" spc="35" dirty="0">
                <a:solidFill>
                  <a:srgbClr val="000000"/>
                </a:solidFill>
                <a:latin typeface="Arimo"/>
              </a:rPr>
              <a:t>Components</a:t>
            </a:r>
          </a:p>
          <a:p>
            <a:pPr marL="856677" lvl="1" indent="-428338">
              <a:lnSpc>
                <a:spcPts val="5793"/>
              </a:lnSpc>
              <a:buFont typeface="Arial"/>
              <a:buChar char="•"/>
            </a:pPr>
            <a:r>
              <a:rPr lang="en-US" sz="3967" spc="35" dirty="0">
                <a:solidFill>
                  <a:srgbClr val="000000"/>
                </a:solidFill>
                <a:latin typeface="Arimo"/>
              </a:rPr>
              <a:t>Results</a:t>
            </a:r>
          </a:p>
          <a:p>
            <a:pPr marL="856677" lvl="1" indent="-428338">
              <a:lnSpc>
                <a:spcPts val="5793"/>
              </a:lnSpc>
              <a:buFont typeface="Arial"/>
              <a:buChar char="•"/>
            </a:pPr>
            <a:r>
              <a:rPr lang="en-US" sz="3967" spc="37" dirty="0">
                <a:solidFill>
                  <a:srgbClr val="000000"/>
                </a:solidFill>
                <a:latin typeface="Arimo"/>
              </a:rPr>
              <a:t>Advantages</a:t>
            </a:r>
          </a:p>
          <a:p>
            <a:pPr marL="856677" lvl="1" indent="-428338">
              <a:lnSpc>
                <a:spcPts val="5793"/>
              </a:lnSpc>
              <a:buFont typeface="Arial"/>
              <a:buChar char="•"/>
            </a:pPr>
            <a:r>
              <a:rPr lang="en-US" sz="3967" spc="37" dirty="0">
                <a:solidFill>
                  <a:srgbClr val="000000"/>
                </a:solidFill>
                <a:latin typeface="Arimo"/>
              </a:rPr>
              <a:t>Disadvantages</a:t>
            </a:r>
          </a:p>
          <a:p>
            <a:pPr marL="856677" lvl="1" indent="-428338">
              <a:lnSpc>
                <a:spcPts val="5793"/>
              </a:lnSpc>
              <a:buFont typeface="Arial"/>
              <a:buChar char="•"/>
            </a:pPr>
            <a:r>
              <a:rPr lang="en-US" sz="3967" spc="37" dirty="0">
                <a:solidFill>
                  <a:srgbClr val="000000"/>
                </a:solidFill>
                <a:latin typeface="Arimo"/>
              </a:rPr>
              <a:t>Future Scope</a:t>
            </a:r>
          </a:p>
          <a:p>
            <a:pPr>
              <a:lnSpc>
                <a:spcPts val="5793"/>
              </a:lnSpc>
            </a:pPr>
            <a:endParaRPr lang="en-US" sz="3967" spc="37" dirty="0">
              <a:solidFill>
                <a:srgbClr val="000000"/>
              </a:solidFill>
              <a:latin typeface="Arimo"/>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11151"/>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7620" y="0"/>
            <a:ext cx="5486400" cy="8229600"/>
          </a:xfrm>
          <a:prstGeom prst="rect">
            <a:avLst/>
          </a:prstGeom>
        </p:spPr>
      </p:pic>
      <p:sp>
        <p:nvSpPr>
          <p:cNvPr id="5" name="Text 1"/>
          <p:cNvSpPr/>
          <p:nvPr/>
        </p:nvSpPr>
        <p:spPr>
          <a:xfrm>
            <a:off x="6130029" y="2281475"/>
            <a:ext cx="7477601" cy="2874645"/>
          </a:xfrm>
          <a:prstGeom prst="rect">
            <a:avLst/>
          </a:prstGeom>
          <a:noFill/>
          <a:ln/>
        </p:spPr>
        <p:txBody>
          <a:bodyPr wrap="square" rtlCol="0" anchor="t"/>
          <a:lstStyle/>
          <a:p>
            <a:pPr lvl="1" algn="ctr"/>
            <a:r>
              <a:rPr lang="en-US" sz="6036" b="1" dirty="0">
                <a:solidFill>
                  <a:srgbClr val="5B5F72"/>
                </a:solidFill>
                <a:latin typeface="Instrument Sans" pitchFamily="34" charset="0"/>
                <a:ea typeface="Instrument Sans" pitchFamily="34" charset="-122"/>
                <a:cs typeface="Instrument Sans" pitchFamily="34" charset="-120"/>
              </a:rPr>
              <a:t>Automatic Solar Plate Tracker and Cleaner</a:t>
            </a:r>
            <a:endParaRPr lang="en-US" sz="6036" dirty="0"/>
          </a:p>
        </p:txBody>
      </p:sp>
      <p:sp>
        <p:nvSpPr>
          <p:cNvPr id="6" name="Text 2"/>
          <p:cNvSpPr/>
          <p:nvPr/>
        </p:nvSpPr>
        <p:spPr>
          <a:xfrm>
            <a:off x="6319599" y="4510802"/>
            <a:ext cx="7477601" cy="1777008"/>
          </a:xfrm>
          <a:prstGeom prst="rect">
            <a:avLst/>
          </a:prstGeom>
          <a:noFill/>
          <a:ln/>
        </p:spPr>
        <p:txBody>
          <a:bodyPr wrap="square" rtlCol="0" anchor="t"/>
          <a:lstStyle/>
          <a:p>
            <a:pPr marL="0" indent="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 </a:t>
            </a:r>
            <a:endParaRPr lang="en-US" sz="1750" dirty="0"/>
          </a:p>
        </p:txBody>
      </p:sp>
      <p:sp>
        <p:nvSpPr>
          <p:cNvPr id="7" name="Shape 3"/>
          <p:cNvSpPr/>
          <p:nvPr/>
        </p:nvSpPr>
        <p:spPr>
          <a:xfrm>
            <a:off x="6319599" y="6554391"/>
            <a:ext cx="355402" cy="355402"/>
          </a:xfrm>
          <a:prstGeom prst="roundRect">
            <a:avLst>
              <a:gd name="adj" fmla="val 25726039"/>
            </a:avLst>
          </a:prstGeom>
          <a:noFill/>
          <a:ln w="7620">
            <a:solidFill>
              <a:srgbClr val="FFFFFF"/>
            </a:solidFill>
            <a:prstDash val="solid"/>
          </a:ln>
        </p:spPr>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17934" y="58492"/>
            <a:ext cx="14630400" cy="8229600"/>
          </a:xfrm>
          <a:prstGeom prst="rect">
            <a:avLst/>
          </a:prstGeom>
          <a:solidFill>
            <a:srgbClr val="FFFFFF">
              <a:alpha val="75000"/>
            </a:srgbClr>
          </a:solidFill>
          <a:ln/>
        </p:spPr>
      </p:sp>
      <p:sp>
        <p:nvSpPr>
          <p:cNvPr id="5" name="Text 1"/>
          <p:cNvSpPr/>
          <p:nvPr/>
        </p:nvSpPr>
        <p:spPr>
          <a:xfrm>
            <a:off x="7315200" y="1619662"/>
            <a:ext cx="5554980"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Introduction</a:t>
            </a:r>
            <a:endParaRPr lang="en-US" sz="4374" dirty="0"/>
          </a:p>
        </p:txBody>
      </p:sp>
      <p:sp>
        <p:nvSpPr>
          <p:cNvPr id="6" name="Text 2"/>
          <p:cNvSpPr/>
          <p:nvPr/>
        </p:nvSpPr>
        <p:spPr>
          <a:xfrm>
            <a:off x="6854423" y="2534301"/>
            <a:ext cx="6428171" cy="3108216"/>
          </a:xfrm>
          <a:prstGeom prst="rect">
            <a:avLst/>
          </a:prstGeom>
          <a:noFill/>
          <a:ln/>
        </p:spPr>
        <p:txBody>
          <a:bodyPr wrap="square" rtlCol="0" anchor="t"/>
          <a:lstStyle/>
          <a:p>
            <a:pPr marL="285750" indent="-285750">
              <a:lnSpc>
                <a:spcPts val="2799"/>
              </a:lnSpc>
              <a:buFont typeface="Arial" panose="020B0604020202020204" pitchFamily="34" charset="0"/>
              <a:buChar char="•"/>
            </a:pPr>
            <a:r>
              <a:rPr lang="en-US" sz="1750" dirty="0">
                <a:latin typeface="Instrument Sans" pitchFamily="34" charset="0"/>
                <a:ea typeface="Instrument Sans" pitchFamily="34" charset="-122"/>
                <a:cs typeface="Instrument Sans" pitchFamily="34" charset="-120"/>
              </a:rPr>
              <a:t> Implement intelligent tracking algorithms that continuously monitor the sun's position and adjust solar panel orientation accordingly, optimizing energy capture throughout the day</a:t>
            </a:r>
          </a:p>
          <a:p>
            <a:pPr marL="285750" indent="-285750">
              <a:lnSpc>
                <a:spcPts val="2799"/>
              </a:lnSpc>
              <a:buFont typeface="Arial" panose="020B0604020202020204" pitchFamily="34" charset="0"/>
              <a:buChar char="•"/>
            </a:pPr>
            <a:r>
              <a:rPr lang="en-US" sz="1750" dirty="0">
                <a:latin typeface="Instrument Sans"/>
              </a:rPr>
              <a:t>Integrate automated cleaning mechanisms within the solar panel system to remove dirt, dust, and other debris regularly, maintaining peak efficiency and prolonging the lifespan of the panels</a:t>
            </a:r>
          </a:p>
        </p:txBody>
      </p:sp>
      <p:pic>
        <p:nvPicPr>
          <p:cNvPr id="1026" name="Picture 2" descr="Solar Trackers Explained | What You Need to Know - Anker US">
            <a:extLst>
              <a:ext uri="{FF2B5EF4-FFF2-40B4-BE49-F238E27FC236}">
                <a16:creationId xmlns:a16="http://schemas.microsoft.com/office/drawing/2014/main" id="{B3E9FF20-C20D-F746-2A84-31CA25C66B1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7876" y="1810679"/>
            <a:ext cx="6607461" cy="420234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834640"/>
            <a:ext cx="5554980"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Problem Statement</a:t>
            </a:r>
            <a:endParaRPr lang="en-US" sz="4374" dirty="0"/>
          </a:p>
        </p:txBody>
      </p:sp>
      <p:sp>
        <p:nvSpPr>
          <p:cNvPr id="5" name="Text 2"/>
          <p:cNvSpPr/>
          <p:nvPr/>
        </p:nvSpPr>
        <p:spPr>
          <a:xfrm>
            <a:off x="2037993" y="3973354"/>
            <a:ext cx="10554414" cy="1421606"/>
          </a:xfrm>
          <a:prstGeom prst="rect">
            <a:avLst/>
          </a:prstGeom>
          <a:noFill/>
          <a:ln/>
        </p:spPr>
        <p:txBody>
          <a:bodyPr wrap="square" rtlCol="0" anchor="t"/>
          <a:lstStyle/>
          <a:p>
            <a:pPr marL="0" indent="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 Solar panels often suffer from reduced efficiency due to suboptimal sun tracking and accumulation of dirt, dust, and debris on their surface. Manually adjusting the panels and cleaning them regularly is time-consuming and costly. An automated solution is needed to address these problems and improve the overall performance of solar energy systems.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0" y="0"/>
            <a:ext cx="14630400" cy="8229600"/>
          </a:xfrm>
          <a:prstGeom prst="rect">
            <a:avLst/>
          </a:prstGeom>
        </p:spPr>
      </p:pic>
      <p:sp>
        <p:nvSpPr>
          <p:cNvPr id="5" name="Shape 1"/>
          <p:cNvSpPr/>
          <p:nvPr/>
        </p:nvSpPr>
        <p:spPr>
          <a:xfrm>
            <a:off x="0" y="0"/>
            <a:ext cx="14630400" cy="8229600"/>
          </a:xfrm>
          <a:prstGeom prst="rect">
            <a:avLst/>
          </a:prstGeom>
          <a:solidFill>
            <a:srgbClr val="FFFFFF">
              <a:alpha val="85000"/>
            </a:srgbClr>
          </a:solidFill>
          <a:ln/>
        </p:spPr>
      </p:sp>
      <p:sp>
        <p:nvSpPr>
          <p:cNvPr id="6" name="Text 2"/>
          <p:cNvSpPr/>
          <p:nvPr/>
        </p:nvSpPr>
        <p:spPr>
          <a:xfrm>
            <a:off x="2037993" y="2173724"/>
            <a:ext cx="5554980"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Objectives</a:t>
            </a:r>
            <a:endParaRPr lang="en-US" sz="4374" dirty="0"/>
          </a:p>
        </p:txBody>
      </p:sp>
      <p:sp>
        <p:nvSpPr>
          <p:cNvPr id="7" name="Shape 3"/>
          <p:cNvSpPr/>
          <p:nvPr/>
        </p:nvSpPr>
        <p:spPr>
          <a:xfrm>
            <a:off x="2037993" y="3374946"/>
            <a:ext cx="499943" cy="499943"/>
          </a:xfrm>
          <a:prstGeom prst="roundRect">
            <a:avLst>
              <a:gd name="adj" fmla="val 20000"/>
            </a:avLst>
          </a:prstGeom>
          <a:noFill/>
          <a:ln w="7620">
            <a:solidFill>
              <a:srgbClr val="C9CACE"/>
            </a:solidFill>
            <a:prstDash val="solid"/>
          </a:ln>
        </p:spPr>
      </p:sp>
      <p:sp>
        <p:nvSpPr>
          <p:cNvPr id="8" name="Text 4"/>
          <p:cNvSpPr/>
          <p:nvPr/>
        </p:nvSpPr>
        <p:spPr>
          <a:xfrm>
            <a:off x="2223373" y="3416618"/>
            <a:ext cx="129064"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1</a:t>
            </a:r>
            <a:endParaRPr lang="en-US" sz="2624" dirty="0"/>
          </a:p>
        </p:txBody>
      </p:sp>
      <p:sp>
        <p:nvSpPr>
          <p:cNvPr id="9" name="Text 5"/>
          <p:cNvSpPr/>
          <p:nvPr/>
        </p:nvSpPr>
        <p:spPr>
          <a:xfrm>
            <a:off x="2760107" y="3451265"/>
            <a:ext cx="2647950" cy="694373"/>
          </a:xfrm>
          <a:prstGeom prst="rect">
            <a:avLst/>
          </a:prstGeom>
          <a:noFill/>
          <a:ln/>
        </p:spPr>
        <p:txBody>
          <a:bodyPr wrap="squar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Maximize Solar Energy Generation</a:t>
            </a:r>
            <a:endParaRPr lang="en-US" sz="2187" dirty="0"/>
          </a:p>
        </p:txBody>
      </p:sp>
      <p:sp>
        <p:nvSpPr>
          <p:cNvPr id="10" name="Text 6"/>
          <p:cNvSpPr/>
          <p:nvPr/>
        </p:nvSpPr>
        <p:spPr>
          <a:xfrm>
            <a:off x="2760107" y="4278868"/>
            <a:ext cx="2647950" cy="1777008"/>
          </a:xfrm>
          <a:prstGeom prst="rect">
            <a:avLst/>
          </a:prstGeom>
          <a:noFill/>
          <a:ln/>
        </p:spPr>
        <p:txBody>
          <a:bodyPr wrap="square" rtlCol="0" anchor="t"/>
          <a:lstStyle/>
          <a:p>
            <a:pPr marL="0" indent="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Improve the efficiency of solar panels by automatically adjusting their orientation to track the sun's position.</a:t>
            </a:r>
            <a:endParaRPr lang="en-US" sz="1750" dirty="0"/>
          </a:p>
        </p:txBody>
      </p:sp>
      <p:sp>
        <p:nvSpPr>
          <p:cNvPr id="11" name="Shape 7"/>
          <p:cNvSpPr/>
          <p:nvPr/>
        </p:nvSpPr>
        <p:spPr>
          <a:xfrm>
            <a:off x="5630228" y="3374946"/>
            <a:ext cx="499943" cy="499943"/>
          </a:xfrm>
          <a:prstGeom prst="roundRect">
            <a:avLst>
              <a:gd name="adj" fmla="val 20000"/>
            </a:avLst>
          </a:prstGeom>
          <a:noFill/>
          <a:ln w="7620">
            <a:solidFill>
              <a:srgbClr val="C9CACE"/>
            </a:solidFill>
            <a:prstDash val="solid"/>
          </a:ln>
        </p:spPr>
      </p:sp>
      <p:sp>
        <p:nvSpPr>
          <p:cNvPr id="12" name="Text 8"/>
          <p:cNvSpPr/>
          <p:nvPr/>
        </p:nvSpPr>
        <p:spPr>
          <a:xfrm>
            <a:off x="5787271" y="3416618"/>
            <a:ext cx="185738"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2</a:t>
            </a:r>
            <a:endParaRPr lang="en-US" sz="2624" dirty="0"/>
          </a:p>
        </p:txBody>
      </p:sp>
      <p:sp>
        <p:nvSpPr>
          <p:cNvPr id="13" name="Text 9"/>
          <p:cNvSpPr/>
          <p:nvPr/>
        </p:nvSpPr>
        <p:spPr>
          <a:xfrm>
            <a:off x="6352342" y="3451265"/>
            <a:ext cx="2647950" cy="694373"/>
          </a:xfrm>
          <a:prstGeom prst="rect">
            <a:avLst/>
          </a:prstGeom>
          <a:noFill/>
          <a:ln/>
        </p:spPr>
        <p:txBody>
          <a:bodyPr wrap="squar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Maintain Panel Cleanliness</a:t>
            </a:r>
            <a:endParaRPr lang="en-US" sz="2187" dirty="0"/>
          </a:p>
        </p:txBody>
      </p:sp>
      <p:sp>
        <p:nvSpPr>
          <p:cNvPr id="14" name="Text 10"/>
          <p:cNvSpPr/>
          <p:nvPr/>
        </p:nvSpPr>
        <p:spPr>
          <a:xfrm>
            <a:off x="6352342" y="4278868"/>
            <a:ext cx="2647950" cy="1777008"/>
          </a:xfrm>
          <a:prstGeom prst="rect">
            <a:avLst/>
          </a:prstGeom>
          <a:noFill/>
          <a:ln/>
        </p:spPr>
        <p:txBody>
          <a:bodyPr wrap="square" rtlCol="0" anchor="t"/>
          <a:lstStyle/>
          <a:p>
            <a:pPr marL="0" indent="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Implement a cleaning system to regularly remove dirt, dust, and debris from the solar panel surface.</a:t>
            </a:r>
            <a:endParaRPr lang="en-US" sz="1750" dirty="0"/>
          </a:p>
        </p:txBody>
      </p:sp>
      <p:sp>
        <p:nvSpPr>
          <p:cNvPr id="15" name="Shape 11"/>
          <p:cNvSpPr/>
          <p:nvPr/>
        </p:nvSpPr>
        <p:spPr>
          <a:xfrm>
            <a:off x="9222462" y="3374946"/>
            <a:ext cx="499943" cy="499943"/>
          </a:xfrm>
          <a:prstGeom prst="roundRect">
            <a:avLst>
              <a:gd name="adj" fmla="val 20000"/>
            </a:avLst>
          </a:prstGeom>
          <a:noFill/>
          <a:ln w="7620">
            <a:solidFill>
              <a:srgbClr val="C9CACE"/>
            </a:solidFill>
            <a:prstDash val="solid"/>
          </a:ln>
        </p:spPr>
      </p:sp>
      <p:sp>
        <p:nvSpPr>
          <p:cNvPr id="16" name="Text 12"/>
          <p:cNvSpPr/>
          <p:nvPr/>
        </p:nvSpPr>
        <p:spPr>
          <a:xfrm>
            <a:off x="9375934" y="3416618"/>
            <a:ext cx="193000"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3</a:t>
            </a:r>
            <a:endParaRPr lang="en-US" sz="2624" dirty="0"/>
          </a:p>
        </p:txBody>
      </p:sp>
      <p:sp>
        <p:nvSpPr>
          <p:cNvPr id="17" name="Text 13"/>
          <p:cNvSpPr/>
          <p:nvPr/>
        </p:nvSpPr>
        <p:spPr>
          <a:xfrm>
            <a:off x="9944576" y="3451265"/>
            <a:ext cx="2647950" cy="694373"/>
          </a:xfrm>
          <a:prstGeom prst="rect">
            <a:avLst/>
          </a:prstGeom>
          <a:noFill/>
          <a:ln/>
        </p:spPr>
        <p:txBody>
          <a:bodyPr wrap="square" rtlCol="0" anchor="t"/>
          <a:lstStyle/>
          <a:p>
            <a:pPr marL="0" indent="0">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Monitor System Performance</a:t>
            </a:r>
            <a:endParaRPr lang="en-US" sz="2187" dirty="0"/>
          </a:p>
        </p:txBody>
      </p:sp>
      <p:sp>
        <p:nvSpPr>
          <p:cNvPr id="18" name="Text 14"/>
          <p:cNvSpPr/>
          <p:nvPr/>
        </p:nvSpPr>
        <p:spPr>
          <a:xfrm>
            <a:off x="9944576" y="4278868"/>
            <a:ext cx="2647950" cy="1421606"/>
          </a:xfrm>
          <a:prstGeom prst="rect">
            <a:avLst/>
          </a:prstGeom>
          <a:noFill/>
          <a:ln/>
        </p:spPr>
        <p:txBody>
          <a:bodyPr wrap="square" rtlCol="0" anchor="t"/>
          <a:lstStyle/>
          <a:p>
            <a:pPr marL="0" indent="0">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Utilize a voltage sensor to track the panel's output and ensure optimal energy generation.</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pic>
        <p:nvPicPr>
          <p:cNvPr id="4" name="Image 1" descr="preencoded.png"/>
          <p:cNvPicPr>
            <a:picLocks noChangeAspect="1"/>
          </p:cNvPicPr>
          <p:nvPr/>
        </p:nvPicPr>
        <p:blipFill>
          <a:blip r:embed="rId4"/>
          <a:stretch>
            <a:fillRect/>
          </a:stretch>
        </p:blipFill>
        <p:spPr>
          <a:xfrm>
            <a:off x="-7620" y="0"/>
            <a:ext cx="3657600" cy="8229600"/>
          </a:xfrm>
          <a:prstGeom prst="rect">
            <a:avLst/>
          </a:prstGeom>
        </p:spPr>
      </p:pic>
      <p:sp>
        <p:nvSpPr>
          <p:cNvPr id="5" name="Text 1"/>
          <p:cNvSpPr/>
          <p:nvPr/>
        </p:nvSpPr>
        <p:spPr>
          <a:xfrm>
            <a:off x="4490799" y="925473"/>
            <a:ext cx="5554980"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Methodology</a:t>
            </a:r>
            <a:endParaRPr lang="en-US" sz="4374" dirty="0"/>
          </a:p>
        </p:txBody>
      </p:sp>
      <p:sp>
        <p:nvSpPr>
          <p:cNvPr id="6" name="Shape 2"/>
          <p:cNvSpPr/>
          <p:nvPr/>
        </p:nvSpPr>
        <p:spPr>
          <a:xfrm>
            <a:off x="4801910" y="1953101"/>
            <a:ext cx="44410" cy="5351026"/>
          </a:xfrm>
          <a:prstGeom prst="roundRect">
            <a:avLst>
              <a:gd name="adj" fmla="val 225151"/>
            </a:avLst>
          </a:prstGeom>
          <a:solidFill>
            <a:srgbClr val="C9CACE"/>
          </a:solidFill>
          <a:ln/>
        </p:spPr>
      </p:sp>
      <p:sp>
        <p:nvSpPr>
          <p:cNvPr id="7" name="Shape 3"/>
          <p:cNvSpPr/>
          <p:nvPr/>
        </p:nvSpPr>
        <p:spPr>
          <a:xfrm>
            <a:off x="5074027" y="2354401"/>
            <a:ext cx="777597" cy="44410"/>
          </a:xfrm>
          <a:prstGeom prst="roundRect">
            <a:avLst>
              <a:gd name="adj" fmla="val 225151"/>
            </a:avLst>
          </a:prstGeom>
          <a:solidFill>
            <a:srgbClr val="C9CACE"/>
          </a:solidFill>
          <a:ln/>
        </p:spPr>
      </p:sp>
      <p:sp>
        <p:nvSpPr>
          <p:cNvPr id="8" name="Shape 4"/>
          <p:cNvSpPr/>
          <p:nvPr/>
        </p:nvSpPr>
        <p:spPr>
          <a:xfrm>
            <a:off x="4574084" y="2126694"/>
            <a:ext cx="499943" cy="499943"/>
          </a:xfrm>
          <a:prstGeom prst="roundRect">
            <a:avLst>
              <a:gd name="adj" fmla="val 20000"/>
            </a:avLst>
          </a:prstGeom>
          <a:noFill/>
          <a:ln w="7620">
            <a:solidFill>
              <a:srgbClr val="C9CACE"/>
            </a:solidFill>
            <a:prstDash val="solid"/>
          </a:ln>
        </p:spPr>
      </p:sp>
      <p:sp>
        <p:nvSpPr>
          <p:cNvPr id="9" name="Text 5"/>
          <p:cNvSpPr/>
          <p:nvPr/>
        </p:nvSpPr>
        <p:spPr>
          <a:xfrm>
            <a:off x="4759464" y="2168366"/>
            <a:ext cx="129064"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1</a:t>
            </a:r>
            <a:endParaRPr lang="en-US" sz="2624" dirty="0"/>
          </a:p>
        </p:txBody>
      </p:sp>
      <p:sp>
        <p:nvSpPr>
          <p:cNvPr id="10" name="Text 6"/>
          <p:cNvSpPr/>
          <p:nvPr/>
        </p:nvSpPr>
        <p:spPr>
          <a:xfrm>
            <a:off x="6046113" y="2175272"/>
            <a:ext cx="2777490"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Sun Tracking</a:t>
            </a:r>
            <a:endParaRPr lang="en-US" sz="2187" dirty="0"/>
          </a:p>
        </p:txBody>
      </p:sp>
      <p:sp>
        <p:nvSpPr>
          <p:cNvPr id="11" name="Text 7"/>
          <p:cNvSpPr/>
          <p:nvPr/>
        </p:nvSpPr>
        <p:spPr>
          <a:xfrm>
            <a:off x="6046113" y="2655689"/>
            <a:ext cx="7751088" cy="710803"/>
          </a:xfrm>
          <a:prstGeom prst="rect">
            <a:avLst/>
          </a:prstGeom>
          <a:noFill/>
          <a:ln/>
        </p:spPr>
        <p:txBody>
          <a:bodyPr wrap="square" rtlCol="0" anchor="t"/>
          <a:lstStyle/>
          <a:p>
            <a:pPr marL="0" indent="0" algn="l">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Use light-dependent resistor (LDR) sensors to detect the sun's position and adjust the panel orientation accordingly using a servo motor.</a:t>
            </a:r>
            <a:endParaRPr lang="en-US" sz="1750" dirty="0"/>
          </a:p>
        </p:txBody>
      </p:sp>
      <p:sp>
        <p:nvSpPr>
          <p:cNvPr id="12" name="Shape 8"/>
          <p:cNvSpPr/>
          <p:nvPr/>
        </p:nvSpPr>
        <p:spPr>
          <a:xfrm>
            <a:off x="5074027" y="4212134"/>
            <a:ext cx="777597" cy="44410"/>
          </a:xfrm>
          <a:prstGeom prst="roundRect">
            <a:avLst>
              <a:gd name="adj" fmla="val 225151"/>
            </a:avLst>
          </a:prstGeom>
          <a:solidFill>
            <a:srgbClr val="C9CACE"/>
          </a:solidFill>
          <a:ln/>
        </p:spPr>
      </p:sp>
      <p:sp>
        <p:nvSpPr>
          <p:cNvPr id="13" name="Shape 9"/>
          <p:cNvSpPr/>
          <p:nvPr/>
        </p:nvSpPr>
        <p:spPr>
          <a:xfrm>
            <a:off x="4574084" y="3984427"/>
            <a:ext cx="499943" cy="499943"/>
          </a:xfrm>
          <a:prstGeom prst="roundRect">
            <a:avLst>
              <a:gd name="adj" fmla="val 20000"/>
            </a:avLst>
          </a:prstGeom>
          <a:noFill/>
          <a:ln w="7620">
            <a:solidFill>
              <a:srgbClr val="C9CACE"/>
            </a:solidFill>
            <a:prstDash val="solid"/>
          </a:ln>
        </p:spPr>
      </p:sp>
      <p:sp>
        <p:nvSpPr>
          <p:cNvPr id="14" name="Text 10"/>
          <p:cNvSpPr/>
          <p:nvPr/>
        </p:nvSpPr>
        <p:spPr>
          <a:xfrm>
            <a:off x="4731127" y="4026098"/>
            <a:ext cx="185738"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2</a:t>
            </a:r>
            <a:endParaRPr lang="en-US" sz="2624" dirty="0"/>
          </a:p>
        </p:txBody>
      </p:sp>
      <p:sp>
        <p:nvSpPr>
          <p:cNvPr id="15" name="Text 11"/>
          <p:cNvSpPr/>
          <p:nvPr/>
        </p:nvSpPr>
        <p:spPr>
          <a:xfrm>
            <a:off x="6046113" y="4033004"/>
            <a:ext cx="2777490"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Cleaning Mechanism</a:t>
            </a:r>
            <a:endParaRPr lang="en-US" sz="2187" dirty="0"/>
          </a:p>
        </p:txBody>
      </p:sp>
      <p:sp>
        <p:nvSpPr>
          <p:cNvPr id="16" name="Text 12"/>
          <p:cNvSpPr/>
          <p:nvPr/>
        </p:nvSpPr>
        <p:spPr>
          <a:xfrm>
            <a:off x="6046113" y="4513421"/>
            <a:ext cx="7751088" cy="710803"/>
          </a:xfrm>
          <a:prstGeom prst="rect">
            <a:avLst/>
          </a:prstGeom>
          <a:noFill/>
          <a:ln/>
        </p:spPr>
        <p:txBody>
          <a:bodyPr wrap="square" rtlCol="0" anchor="t"/>
          <a:lstStyle/>
          <a:p>
            <a:pPr marL="0" indent="0" algn="l">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Implement a wiper system powered by a motor to regularly clean the solar panel surface and remove any accumulated dirt or debris.</a:t>
            </a:r>
            <a:endParaRPr lang="en-US" sz="1750" dirty="0"/>
          </a:p>
        </p:txBody>
      </p:sp>
      <p:sp>
        <p:nvSpPr>
          <p:cNvPr id="17" name="Shape 13"/>
          <p:cNvSpPr/>
          <p:nvPr/>
        </p:nvSpPr>
        <p:spPr>
          <a:xfrm>
            <a:off x="5074027" y="6069866"/>
            <a:ext cx="777597" cy="44410"/>
          </a:xfrm>
          <a:prstGeom prst="roundRect">
            <a:avLst>
              <a:gd name="adj" fmla="val 225151"/>
            </a:avLst>
          </a:prstGeom>
          <a:solidFill>
            <a:srgbClr val="C9CACE"/>
          </a:solidFill>
          <a:ln/>
        </p:spPr>
      </p:sp>
      <p:sp>
        <p:nvSpPr>
          <p:cNvPr id="18" name="Shape 14"/>
          <p:cNvSpPr/>
          <p:nvPr/>
        </p:nvSpPr>
        <p:spPr>
          <a:xfrm>
            <a:off x="4574084" y="5842159"/>
            <a:ext cx="499943" cy="499943"/>
          </a:xfrm>
          <a:prstGeom prst="roundRect">
            <a:avLst>
              <a:gd name="adj" fmla="val 20000"/>
            </a:avLst>
          </a:prstGeom>
          <a:noFill/>
          <a:ln w="7620">
            <a:solidFill>
              <a:srgbClr val="C9CACE"/>
            </a:solidFill>
            <a:prstDash val="solid"/>
          </a:ln>
        </p:spPr>
      </p:sp>
      <p:sp>
        <p:nvSpPr>
          <p:cNvPr id="19" name="Text 15"/>
          <p:cNvSpPr/>
          <p:nvPr/>
        </p:nvSpPr>
        <p:spPr>
          <a:xfrm>
            <a:off x="4727555" y="5883831"/>
            <a:ext cx="193000" cy="416481"/>
          </a:xfrm>
          <a:prstGeom prst="rect">
            <a:avLst/>
          </a:prstGeom>
          <a:noFill/>
          <a:ln/>
        </p:spPr>
        <p:txBody>
          <a:bodyPr wrap="none" rtlCol="0" anchor="t"/>
          <a:lstStyle/>
          <a:p>
            <a:pPr marL="0" indent="0" algn="ctr">
              <a:lnSpc>
                <a:spcPts val="3281"/>
              </a:lnSpc>
              <a:buNone/>
            </a:pPr>
            <a:r>
              <a:rPr lang="en-US" sz="2624" b="1" dirty="0">
                <a:solidFill>
                  <a:srgbClr val="5B5F71"/>
                </a:solidFill>
                <a:latin typeface="Instrument Sans" pitchFamily="34" charset="0"/>
                <a:ea typeface="Instrument Sans" pitchFamily="34" charset="-122"/>
                <a:cs typeface="Instrument Sans" pitchFamily="34" charset="-120"/>
              </a:rPr>
              <a:t>3</a:t>
            </a:r>
            <a:endParaRPr lang="en-US" sz="2624" dirty="0"/>
          </a:p>
        </p:txBody>
      </p:sp>
      <p:sp>
        <p:nvSpPr>
          <p:cNvPr id="20" name="Text 16"/>
          <p:cNvSpPr/>
          <p:nvPr/>
        </p:nvSpPr>
        <p:spPr>
          <a:xfrm>
            <a:off x="6046113" y="5890736"/>
            <a:ext cx="2777490" cy="347186"/>
          </a:xfrm>
          <a:prstGeom prst="rect">
            <a:avLst/>
          </a:prstGeom>
          <a:noFill/>
          <a:ln/>
        </p:spPr>
        <p:txBody>
          <a:bodyPr wrap="none" rtlCol="0" anchor="t"/>
          <a:lstStyle/>
          <a:p>
            <a:pPr marL="0" indent="0" algn="l">
              <a:lnSpc>
                <a:spcPts val="2734"/>
              </a:lnSpc>
              <a:buNone/>
            </a:pPr>
            <a:r>
              <a:rPr lang="en-US" sz="2187" b="1" dirty="0">
                <a:solidFill>
                  <a:srgbClr val="5B5F71"/>
                </a:solidFill>
                <a:latin typeface="Instrument Sans" pitchFamily="34" charset="0"/>
                <a:ea typeface="Instrument Sans" pitchFamily="34" charset="-122"/>
                <a:cs typeface="Instrument Sans" pitchFamily="34" charset="-120"/>
              </a:rPr>
              <a:t>Voltage Monitoring</a:t>
            </a:r>
            <a:endParaRPr lang="en-US" sz="2187" dirty="0"/>
          </a:p>
        </p:txBody>
      </p:sp>
      <p:sp>
        <p:nvSpPr>
          <p:cNvPr id="21" name="Text 17"/>
          <p:cNvSpPr/>
          <p:nvPr/>
        </p:nvSpPr>
        <p:spPr>
          <a:xfrm>
            <a:off x="6046113" y="6371153"/>
            <a:ext cx="7751088" cy="710803"/>
          </a:xfrm>
          <a:prstGeom prst="rect">
            <a:avLst/>
          </a:prstGeom>
          <a:noFill/>
          <a:ln/>
        </p:spPr>
        <p:txBody>
          <a:bodyPr wrap="square" rtlCol="0" anchor="t"/>
          <a:lstStyle/>
          <a:p>
            <a:pPr marL="0" indent="0" algn="l">
              <a:lnSpc>
                <a:spcPts val="2799"/>
              </a:lnSpc>
              <a:buNone/>
            </a:pPr>
            <a:r>
              <a:rPr lang="en-US" sz="1750" dirty="0">
                <a:solidFill>
                  <a:srgbClr val="5B5F71"/>
                </a:solidFill>
                <a:latin typeface="Instrument Sans" pitchFamily="34" charset="0"/>
                <a:ea typeface="Instrument Sans" pitchFamily="34" charset="-122"/>
                <a:cs typeface="Instrument Sans" pitchFamily="34" charset="-120"/>
              </a:rPr>
              <a:t>Employ a voltage sensor to monitor the panel's output and ensure optimal energy generation.</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FAD3E21-8475-5077-0A95-BA2E887A01F5}"/>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3635297" y="251214"/>
            <a:ext cx="5664356" cy="7727172"/>
          </a:xfrm>
          <a:prstGeom prst="rect">
            <a:avLst/>
          </a:prstGeom>
          <a:noFill/>
          <a:ln>
            <a:noFill/>
          </a:ln>
        </p:spPr>
      </p:pic>
      <p:sp>
        <p:nvSpPr>
          <p:cNvPr id="3" name="TextBox 2">
            <a:extLst>
              <a:ext uri="{FF2B5EF4-FFF2-40B4-BE49-F238E27FC236}">
                <a16:creationId xmlns:a16="http://schemas.microsoft.com/office/drawing/2014/main" id="{68A151FF-744B-23F0-9BD7-A237603F3064}"/>
              </a:ext>
            </a:extLst>
          </p:cNvPr>
          <p:cNvSpPr txBox="1"/>
          <p:nvPr/>
        </p:nvSpPr>
        <p:spPr>
          <a:xfrm>
            <a:off x="234176" y="379141"/>
            <a:ext cx="3534936" cy="707886"/>
          </a:xfrm>
          <a:prstGeom prst="rect">
            <a:avLst/>
          </a:prstGeom>
          <a:noFill/>
        </p:spPr>
        <p:txBody>
          <a:bodyPr wrap="square" rtlCol="0">
            <a:spAutoFit/>
          </a:bodyPr>
          <a:lstStyle/>
          <a:p>
            <a:r>
              <a:rPr lang="en-US" sz="4000" b="1" kern="0" dirty="0">
                <a:solidFill>
                  <a:srgbClr val="000000"/>
                </a:solidFill>
                <a:effectLst/>
                <a:highlight>
                  <a:srgbClr val="FFFF00"/>
                </a:highlight>
                <a:latin typeface="Times New Roman" panose="02020603050405020304" pitchFamily="18" charset="0"/>
                <a:ea typeface="Times New Roman" panose="02020603050405020304" pitchFamily="18" charset="0"/>
              </a:rPr>
              <a:t>Flowchart </a:t>
            </a:r>
            <a:endParaRPr lang="en-IN" sz="4000" b="1" dirty="0">
              <a:highlight>
                <a:srgbClr val="FFFF00"/>
              </a:highlight>
            </a:endParaRPr>
          </a:p>
        </p:txBody>
      </p:sp>
    </p:spTree>
    <p:extLst>
      <p:ext uri="{BB962C8B-B14F-4D97-AF65-F5344CB8AC3E}">
        <p14:creationId xmlns:p14="http://schemas.microsoft.com/office/powerpoint/2010/main" val="9490315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75000"/>
            </a:srgbClr>
          </a:solidFill>
          <a:ln/>
        </p:spPr>
      </p:sp>
      <p:sp>
        <p:nvSpPr>
          <p:cNvPr id="4" name="Text 1"/>
          <p:cNvSpPr/>
          <p:nvPr/>
        </p:nvSpPr>
        <p:spPr>
          <a:xfrm>
            <a:off x="2037993" y="2538889"/>
            <a:ext cx="5554980" cy="694373"/>
          </a:xfrm>
          <a:prstGeom prst="rect">
            <a:avLst/>
          </a:prstGeom>
          <a:noFill/>
          <a:ln/>
        </p:spPr>
        <p:txBody>
          <a:bodyPr wrap="none" rtlCol="0" anchor="t"/>
          <a:lstStyle/>
          <a:p>
            <a:pPr marL="0" indent="0">
              <a:lnSpc>
                <a:spcPts val="5468"/>
              </a:lnSpc>
              <a:buNone/>
            </a:pPr>
            <a:r>
              <a:rPr lang="en-US" sz="4374" b="1" dirty="0">
                <a:solidFill>
                  <a:srgbClr val="5B5F72"/>
                </a:solidFill>
                <a:latin typeface="Instrument Sans" pitchFamily="34" charset="0"/>
                <a:ea typeface="Instrument Sans" pitchFamily="34" charset="-122"/>
                <a:cs typeface="Instrument Sans" pitchFamily="34" charset="-120"/>
              </a:rPr>
              <a:t>Components Used</a:t>
            </a:r>
            <a:endParaRPr lang="en-US" sz="4374" dirty="0"/>
          </a:p>
        </p:txBody>
      </p:sp>
      <p:sp>
        <p:nvSpPr>
          <p:cNvPr id="5" name="Text 2"/>
          <p:cNvSpPr/>
          <p:nvPr/>
        </p:nvSpPr>
        <p:spPr>
          <a:xfrm>
            <a:off x="2037993" y="3788688"/>
            <a:ext cx="2777490" cy="347186"/>
          </a:xfrm>
          <a:prstGeom prst="rect">
            <a:avLst/>
          </a:prstGeom>
          <a:noFill/>
          <a:ln/>
        </p:spPr>
        <p:txBody>
          <a:bodyPr wrap="none" rtlCol="0" anchor="t"/>
          <a:lstStyle/>
          <a:p>
            <a:pPr marL="0" indent="0">
              <a:lnSpc>
                <a:spcPts val="2734"/>
              </a:lnSpc>
              <a:buNone/>
            </a:pPr>
            <a:r>
              <a:rPr lang="en-US" sz="2400" b="1" dirty="0">
                <a:solidFill>
                  <a:srgbClr val="5B5F72"/>
                </a:solidFill>
                <a:latin typeface="Instrument Sans" pitchFamily="34" charset="0"/>
                <a:ea typeface="Instrument Sans" pitchFamily="34" charset="-122"/>
                <a:cs typeface="Instrument Sans" pitchFamily="34" charset="-120"/>
              </a:rPr>
              <a:t>Sensors</a:t>
            </a:r>
            <a:endParaRPr lang="en-US" sz="2187" dirty="0"/>
          </a:p>
        </p:txBody>
      </p:sp>
      <p:sp>
        <p:nvSpPr>
          <p:cNvPr id="6" name="Text 3"/>
          <p:cNvSpPr/>
          <p:nvPr/>
        </p:nvSpPr>
        <p:spPr>
          <a:xfrm>
            <a:off x="2393394" y="4358045"/>
            <a:ext cx="2800945" cy="355402"/>
          </a:xfrm>
          <a:prstGeom prst="rect">
            <a:avLst/>
          </a:prstGeom>
          <a:noFill/>
          <a:ln/>
        </p:spPr>
        <p:txBody>
          <a:bodyPr wrap="none" rtlCol="0" anchor="t"/>
          <a:lstStyle/>
          <a:p>
            <a:pPr marL="342900" indent="-342900" algn="l">
              <a:lnSpc>
                <a:spcPts val="2799"/>
              </a:lnSpc>
              <a:buSzPct val="100000"/>
              <a:buChar char="•"/>
            </a:pPr>
            <a:r>
              <a:rPr lang="en-US" dirty="0">
                <a:solidFill>
                  <a:srgbClr val="5B5F71"/>
                </a:solidFill>
                <a:latin typeface="Instrument Sans" pitchFamily="34" charset="0"/>
                <a:ea typeface="Instrument Sans" pitchFamily="34" charset="-122"/>
                <a:cs typeface="Instrument Sans" pitchFamily="34" charset="-120"/>
              </a:rPr>
              <a:t>ESP8266</a:t>
            </a:r>
            <a:r>
              <a:rPr lang="en-US" sz="1750" dirty="0">
                <a:solidFill>
                  <a:srgbClr val="5B5F71"/>
                </a:solidFill>
                <a:latin typeface="Instrument Sans" pitchFamily="34" charset="0"/>
                <a:ea typeface="Instrument Sans" pitchFamily="34" charset="-122"/>
                <a:cs typeface="Instrument Sans" pitchFamily="34" charset="-120"/>
              </a:rPr>
              <a:t> Wi-Fi Module</a:t>
            </a:r>
            <a:endParaRPr lang="en-US" sz="1750" dirty="0"/>
          </a:p>
        </p:txBody>
      </p:sp>
      <p:sp>
        <p:nvSpPr>
          <p:cNvPr id="7" name="Text 4"/>
          <p:cNvSpPr/>
          <p:nvPr/>
        </p:nvSpPr>
        <p:spPr>
          <a:xfrm>
            <a:off x="2393394" y="4802267"/>
            <a:ext cx="2800945" cy="355402"/>
          </a:xfrm>
          <a:prstGeom prst="rect">
            <a:avLst/>
          </a:prstGeom>
          <a:noFill/>
          <a:ln/>
        </p:spPr>
        <p:txBody>
          <a:bodyPr wrap="none" rtlCol="0" anchor="t"/>
          <a:lstStyle/>
          <a:p>
            <a:pPr marL="342900" indent="-342900" algn="l">
              <a:lnSpc>
                <a:spcPts val="2799"/>
              </a:lnSpc>
              <a:buSzPct val="100000"/>
              <a:buChar char="•"/>
            </a:pPr>
            <a:r>
              <a:rPr lang="en-US" sz="1750" dirty="0">
                <a:solidFill>
                  <a:srgbClr val="5B5F71"/>
                </a:solidFill>
                <a:latin typeface="Instrument Sans" pitchFamily="34" charset="0"/>
                <a:ea typeface="Instrument Sans" pitchFamily="34" charset="-122"/>
                <a:cs typeface="Instrument Sans" pitchFamily="34" charset="-120"/>
              </a:rPr>
              <a:t>LDR Sensor</a:t>
            </a:r>
            <a:endParaRPr lang="en-US" sz="1750" dirty="0"/>
          </a:p>
        </p:txBody>
      </p:sp>
      <p:sp>
        <p:nvSpPr>
          <p:cNvPr id="8" name="Text 5"/>
          <p:cNvSpPr/>
          <p:nvPr/>
        </p:nvSpPr>
        <p:spPr>
          <a:xfrm>
            <a:off x="2393394" y="5246489"/>
            <a:ext cx="2800945" cy="355402"/>
          </a:xfrm>
          <a:prstGeom prst="rect">
            <a:avLst/>
          </a:prstGeom>
          <a:noFill/>
          <a:ln/>
        </p:spPr>
        <p:txBody>
          <a:bodyPr wrap="none" rtlCol="0" anchor="t"/>
          <a:lstStyle/>
          <a:p>
            <a:pPr marL="342900" indent="-342900" algn="l">
              <a:lnSpc>
                <a:spcPts val="2799"/>
              </a:lnSpc>
              <a:buSzPct val="100000"/>
              <a:buChar char="•"/>
            </a:pPr>
            <a:r>
              <a:rPr lang="en-US" dirty="0">
                <a:solidFill>
                  <a:srgbClr val="5B5F71"/>
                </a:solidFill>
                <a:latin typeface="Instrument Sans" pitchFamily="34" charset="0"/>
                <a:ea typeface="Instrument Sans" pitchFamily="34" charset="-122"/>
                <a:cs typeface="Instrument Sans" pitchFamily="34" charset="-120"/>
              </a:rPr>
              <a:t>Voltage</a:t>
            </a:r>
            <a:r>
              <a:rPr lang="en-US" sz="1750" dirty="0">
                <a:solidFill>
                  <a:srgbClr val="5B5F71"/>
                </a:solidFill>
                <a:latin typeface="Instrument Sans" pitchFamily="34" charset="0"/>
                <a:ea typeface="Instrument Sans" pitchFamily="34" charset="-122"/>
                <a:cs typeface="Instrument Sans" pitchFamily="34" charset="-120"/>
              </a:rPr>
              <a:t> Sensor</a:t>
            </a:r>
            <a:endParaRPr lang="en-US" sz="1750" dirty="0"/>
          </a:p>
        </p:txBody>
      </p:sp>
      <p:sp>
        <p:nvSpPr>
          <p:cNvPr id="9" name="Text 6"/>
          <p:cNvSpPr/>
          <p:nvPr/>
        </p:nvSpPr>
        <p:spPr>
          <a:xfrm>
            <a:off x="5743932" y="3788688"/>
            <a:ext cx="2777490" cy="347186"/>
          </a:xfrm>
          <a:prstGeom prst="rect">
            <a:avLst/>
          </a:prstGeom>
          <a:noFill/>
          <a:ln/>
        </p:spPr>
        <p:txBody>
          <a:bodyPr wrap="none" rtlCol="0" anchor="t"/>
          <a:lstStyle/>
          <a:p>
            <a:pPr marL="0" indent="0">
              <a:lnSpc>
                <a:spcPts val="2734"/>
              </a:lnSpc>
              <a:buNone/>
            </a:pPr>
            <a:r>
              <a:rPr lang="en-US" sz="2400" b="1" dirty="0">
                <a:solidFill>
                  <a:srgbClr val="5B5F72"/>
                </a:solidFill>
                <a:latin typeface="Instrument Sans" pitchFamily="34" charset="0"/>
                <a:ea typeface="Instrument Sans" pitchFamily="34" charset="-122"/>
                <a:cs typeface="Instrument Sans" pitchFamily="34" charset="-120"/>
              </a:rPr>
              <a:t>Actuators</a:t>
            </a:r>
            <a:endParaRPr lang="en-US" sz="2187" dirty="0"/>
          </a:p>
        </p:txBody>
      </p:sp>
      <p:sp>
        <p:nvSpPr>
          <p:cNvPr id="10" name="Text 7"/>
          <p:cNvSpPr/>
          <p:nvPr/>
        </p:nvSpPr>
        <p:spPr>
          <a:xfrm>
            <a:off x="6099334" y="4358045"/>
            <a:ext cx="2800945" cy="355402"/>
          </a:xfrm>
          <a:prstGeom prst="rect">
            <a:avLst/>
          </a:prstGeom>
          <a:noFill/>
          <a:ln/>
        </p:spPr>
        <p:txBody>
          <a:bodyPr wrap="none" rtlCol="0" anchor="t"/>
          <a:lstStyle/>
          <a:p>
            <a:pPr marL="342900" indent="-342900" algn="l">
              <a:lnSpc>
                <a:spcPts val="2799"/>
              </a:lnSpc>
              <a:buSzPct val="100000"/>
              <a:buChar char="•"/>
            </a:pPr>
            <a:r>
              <a:rPr lang="en-US" dirty="0">
                <a:solidFill>
                  <a:srgbClr val="5B5F71"/>
                </a:solidFill>
                <a:latin typeface="Instrument Sans" pitchFamily="34" charset="0"/>
                <a:ea typeface="Instrument Sans" pitchFamily="34" charset="-122"/>
                <a:cs typeface="Instrument Sans" pitchFamily="34" charset="-120"/>
              </a:rPr>
              <a:t>Servo</a:t>
            </a:r>
            <a:r>
              <a:rPr lang="en-US" sz="1750" dirty="0">
                <a:solidFill>
                  <a:srgbClr val="5B5F71"/>
                </a:solidFill>
                <a:latin typeface="Instrument Sans" pitchFamily="34" charset="0"/>
                <a:ea typeface="Instrument Sans" pitchFamily="34" charset="-122"/>
                <a:cs typeface="Instrument Sans" pitchFamily="34" charset="-120"/>
              </a:rPr>
              <a:t> </a:t>
            </a:r>
            <a:r>
              <a:rPr lang="en-US" dirty="0">
                <a:solidFill>
                  <a:srgbClr val="5B5F71"/>
                </a:solidFill>
                <a:latin typeface="Instrument Sans" pitchFamily="34" charset="0"/>
                <a:ea typeface="Instrument Sans" pitchFamily="34" charset="-122"/>
                <a:cs typeface="Instrument Sans" pitchFamily="34" charset="-120"/>
              </a:rPr>
              <a:t>Motor</a:t>
            </a:r>
            <a:endParaRPr lang="en-US" sz="1750" dirty="0"/>
          </a:p>
        </p:txBody>
      </p:sp>
      <p:sp>
        <p:nvSpPr>
          <p:cNvPr id="11" name="Text 8"/>
          <p:cNvSpPr/>
          <p:nvPr/>
        </p:nvSpPr>
        <p:spPr>
          <a:xfrm>
            <a:off x="6099334" y="4802267"/>
            <a:ext cx="2800945" cy="355402"/>
          </a:xfrm>
          <a:prstGeom prst="rect">
            <a:avLst/>
          </a:prstGeom>
          <a:noFill/>
          <a:ln/>
        </p:spPr>
        <p:txBody>
          <a:bodyPr wrap="none" rtlCol="0" anchor="t"/>
          <a:lstStyle/>
          <a:p>
            <a:pPr marL="342900" indent="-342900" algn="l">
              <a:lnSpc>
                <a:spcPts val="2799"/>
              </a:lnSpc>
              <a:buSzPct val="100000"/>
              <a:buChar char="•"/>
            </a:pPr>
            <a:r>
              <a:rPr lang="en-US" dirty="0">
                <a:solidFill>
                  <a:srgbClr val="5B5F71"/>
                </a:solidFill>
                <a:latin typeface="Instrument Sans" pitchFamily="34" charset="0"/>
                <a:ea typeface="Instrument Sans" pitchFamily="34" charset="-122"/>
                <a:cs typeface="Instrument Sans" pitchFamily="34" charset="-120"/>
              </a:rPr>
              <a:t>Wiper Motor</a:t>
            </a:r>
            <a:endParaRPr lang="en-US" dirty="0"/>
          </a:p>
        </p:txBody>
      </p:sp>
      <p:sp>
        <p:nvSpPr>
          <p:cNvPr id="12" name="Text 9"/>
          <p:cNvSpPr/>
          <p:nvPr/>
        </p:nvSpPr>
        <p:spPr>
          <a:xfrm>
            <a:off x="9449872" y="3788688"/>
            <a:ext cx="2777490" cy="347186"/>
          </a:xfrm>
          <a:prstGeom prst="rect">
            <a:avLst/>
          </a:prstGeom>
          <a:noFill/>
          <a:ln/>
        </p:spPr>
        <p:txBody>
          <a:bodyPr wrap="none" rtlCol="0" anchor="t"/>
          <a:lstStyle/>
          <a:p>
            <a:pPr marL="0" indent="0">
              <a:lnSpc>
                <a:spcPts val="2734"/>
              </a:lnSpc>
              <a:buNone/>
            </a:pPr>
            <a:r>
              <a:rPr lang="en-US" sz="2400" b="1" dirty="0">
                <a:solidFill>
                  <a:srgbClr val="5B5F72"/>
                </a:solidFill>
                <a:latin typeface="Instrument Sans" pitchFamily="34" charset="0"/>
                <a:ea typeface="Instrument Sans" pitchFamily="34" charset="-122"/>
                <a:cs typeface="Instrument Sans" pitchFamily="34" charset="-120"/>
              </a:rPr>
              <a:t>Control</a:t>
            </a:r>
            <a:endParaRPr lang="en-US" sz="2187" dirty="0"/>
          </a:p>
        </p:txBody>
      </p:sp>
      <p:sp>
        <p:nvSpPr>
          <p:cNvPr id="13" name="Text 10"/>
          <p:cNvSpPr/>
          <p:nvPr/>
        </p:nvSpPr>
        <p:spPr>
          <a:xfrm>
            <a:off x="9805273" y="4358045"/>
            <a:ext cx="2800945" cy="355402"/>
          </a:xfrm>
          <a:prstGeom prst="rect">
            <a:avLst/>
          </a:prstGeom>
          <a:noFill/>
          <a:ln/>
        </p:spPr>
        <p:txBody>
          <a:bodyPr wrap="none" rtlCol="0" anchor="t"/>
          <a:lstStyle/>
          <a:p>
            <a:pPr marL="342900" indent="-342900" algn="l">
              <a:lnSpc>
                <a:spcPts val="2799"/>
              </a:lnSpc>
              <a:buSzPct val="100000"/>
              <a:buChar char="•"/>
            </a:pPr>
            <a:r>
              <a:rPr lang="en-US" dirty="0">
                <a:solidFill>
                  <a:srgbClr val="5B5F71"/>
                </a:solidFill>
                <a:latin typeface="Instrument Sans" pitchFamily="34" charset="0"/>
                <a:ea typeface="Instrument Sans" pitchFamily="34" charset="-122"/>
                <a:cs typeface="Instrument Sans" pitchFamily="34" charset="-120"/>
              </a:rPr>
              <a:t>Arduino </a:t>
            </a:r>
            <a:r>
              <a:rPr lang="en-US" sz="2000" dirty="0">
                <a:solidFill>
                  <a:srgbClr val="5B5F71"/>
                </a:solidFill>
                <a:latin typeface="Instrument Sans" pitchFamily="34" charset="0"/>
                <a:ea typeface="Instrument Sans" pitchFamily="34" charset="-122"/>
                <a:cs typeface="Instrument Sans" pitchFamily="34" charset="-120"/>
              </a:rPr>
              <a:t>Board</a:t>
            </a:r>
            <a:endParaRPr lang="en-US" dirty="0"/>
          </a:p>
        </p:txBody>
      </p:sp>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36</TotalTime>
  <Words>573</Words>
  <Application>Microsoft Office PowerPoint</Application>
  <PresentationFormat>Custom</PresentationFormat>
  <Paragraphs>109</Paragraphs>
  <Slides>16</Slides>
  <Notes>9</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16</vt:i4>
      </vt:variant>
    </vt:vector>
  </HeadingPairs>
  <TitlesOfParts>
    <vt:vector size="26" baseType="lpstr">
      <vt:lpstr>Arial</vt:lpstr>
      <vt:lpstr>Arimo</vt:lpstr>
      <vt:lpstr>Arimo Bold</vt:lpstr>
      <vt:lpstr>Calibri</vt:lpstr>
      <vt:lpstr>Calibri Light</vt:lpstr>
      <vt:lpstr>Evolventa Bold</vt:lpstr>
      <vt:lpstr>Instrument Sans</vt:lpstr>
      <vt:lpstr>Montserrat</vt:lpstr>
      <vt:lpstr>Times New Roman</vt:lpstr>
      <vt:lpstr>Retrospect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Samarth Otari</cp:lastModifiedBy>
  <cp:revision>3</cp:revision>
  <dcterms:created xsi:type="dcterms:W3CDTF">2024-04-23T09:32:21Z</dcterms:created>
  <dcterms:modified xsi:type="dcterms:W3CDTF">2024-05-02T13:01:35Z</dcterms:modified>
</cp:coreProperties>
</file>